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1" r:id="rId16"/>
    <p:sldId id="259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0067B4"/>
    <a:srgbClr val="000000"/>
    <a:srgbClr val="F6D372"/>
    <a:srgbClr val="F4C674"/>
    <a:srgbClr val="F6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6005" autoAdjust="0"/>
  </p:normalViewPr>
  <p:slideViewPr>
    <p:cSldViewPr snapToGrid="0">
      <p:cViewPr varScale="1">
        <p:scale>
          <a:sx n="121" d="100"/>
          <a:sy n="121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B638F-B7C1-46E3-824C-A154666EDDD6}" type="datetimeFigureOut">
              <a:rPr lang="en-US" smtClean="0"/>
              <a:t>6/14/21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D414B-1478-4B4F-8FE0-E8E9D3C5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414B-1478-4B4F-8FE0-E8E9D3C5F4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8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5C96-9D86-4644-9320-41764CB73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CF908-CB37-4B3B-AF76-9DCC86C58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26347-AE5E-4ECF-9E8B-0D058D7C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96C28-ED19-47C8-9AD9-5306FB98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5DD71-ABD2-408A-AB28-3575C282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1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F521-5977-4794-9B53-E3BBE1AE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3C8AC-D1F8-4101-9AA9-A6C8C0E3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CB4DE-29C3-474B-AE79-28071630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38037-39EF-4A70-9DD4-7BA30F06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8D92-171A-4C18-93B3-5A6D83FB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7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602F3-9296-49D9-8553-D32206253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74788-7FEC-474A-8CF5-FBE2CA63B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EEFDA-9F65-4EE5-A9F9-2180D3EE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F1023-DAA0-42EC-B5E0-E82136CF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CEC7E-BB6B-4DA8-8926-4F31060E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C10B7-EEF9-4F8C-A8EE-4FAC7159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8BCC-8D93-40C8-A563-739A8F187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FDD1-EB80-4DB3-B1FC-30CB4B55B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D6C6-E5DC-4D31-92BD-41AD9FA7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6CCCE-6FA8-4C17-9E1E-DD0423E8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6124-71BC-4CA8-9DE1-D13EC5DC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154EB-0B24-4348-8504-D5A1F1AE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DD927-60EF-498C-A9A2-419D916F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7AB08-684C-4E33-A7B2-89B1E73B3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BBBDB-749A-483C-B70B-5FC3D645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3A10-FB26-4456-A33B-C6480E57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54E96-A9A6-4229-B7EC-34D9E73EC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0C20B-3D7D-4B50-9C91-7E18FD4D7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ECACF-4207-4FC1-B2A7-F2336A56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DEC69-AA0C-46F6-AF04-8830E3DC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A42A0-4928-4AF3-B93E-993FD3F1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E660-7680-482B-9AC7-09D2891C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9F1AB-1C3E-435A-A939-0B26A48F5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841F2-347D-4C29-B34E-0DA881667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A0771-4B3A-4EF4-AEB9-89D57E194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32796-9091-4AEB-9253-968C72970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1F5163-91C3-4E05-8A5A-9CE8CF7F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8AFF1-8311-4896-A1BF-FBD61C0C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C88AC-ABF2-4331-A5F1-C08F642B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0ACD-FB91-4C81-B21A-7901FAF6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66FDB-FAE1-45C2-9DAD-DF591D15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2F90-696B-494A-A348-1796F01C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3DB01-3A62-42CD-B65F-C735F6E0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7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50EA1-FADC-44DF-A6C8-88A1CD7B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1B5C9-FAB9-4029-84DC-3197C6B5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5D7FE-7078-4E5A-B437-2E74A3B1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7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DD3A-FE0B-40AC-B2BA-F6B99B6E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BAF3F-5686-4B37-B64D-09160FFF3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596B9-BCFE-4C24-B0E8-3C86EFA4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858DC-5C42-4E78-A59E-CAAA2945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C2F1C-FECC-4543-B42B-12595621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6D46C-5F91-4847-AB16-0E07414A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3B39-4561-4D46-BC1D-1937BC63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457A-3921-4A03-B9B3-92588035C0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0F5B0-B563-4406-A361-9C2D5A4A9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6B794-E1E1-457B-B679-1D7B81E4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CB91-9173-43AC-B492-228E4F92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80BA0-EEFF-4378-BC9F-DE20C185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D6735-45CC-454F-A525-D446838A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A5633-5ED8-4E5A-9983-74108DD1C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551E4-C6D1-4837-AF3C-7CECA2236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F973C-A657-4F70-8750-39013FA53F4B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CE6F-9218-4FFA-A621-D78FA871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73B2-4A14-40B0-8AED-5DD56AAA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34EC2-C600-41A8-B572-E66C8A65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0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nu.org/software/wget/" TargetMode="External"/><Relationship Id="rId2" Type="http://schemas.openxmlformats.org/officeDocument/2006/relationships/hyperlink" Target="https://ceias.nau.edu/capstone/projects/CS/2020/Carto%20Cosmos-S20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url.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DE9349-382F-40F2-928F-BEA13224DB5C}"/>
              </a:ext>
            </a:extLst>
          </p:cNvPr>
          <p:cNvSpPr/>
          <p:nvPr/>
        </p:nvSpPr>
        <p:spPr>
          <a:xfrm>
            <a:off x="6773939" y="-2308"/>
            <a:ext cx="5418061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9FEDC-6F53-43FC-8EE1-D9DF494D972B}"/>
              </a:ext>
            </a:extLst>
          </p:cNvPr>
          <p:cNvSpPr txBox="1"/>
          <p:nvPr/>
        </p:nvSpPr>
        <p:spPr>
          <a:xfrm>
            <a:off x="6773936" y="1630151"/>
            <a:ext cx="541279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Cascadia Code" panose="020B0609020000020004" pitchFamily="49" charset="0"/>
              </a:rPr>
              <a:t>NASA PDSIMG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Cascadia Code" panose="020B0609020000020004" pitchFamily="49" charset="0"/>
              </a:rPr>
              <a:t>Searching the Stars with Atlas 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26FE0-D057-40E8-802C-0B58B92260B3}"/>
              </a:ext>
            </a:extLst>
          </p:cNvPr>
          <p:cNvSpPr txBox="1"/>
          <p:nvPr/>
        </p:nvSpPr>
        <p:spPr>
          <a:xfrm>
            <a:off x="8203650" y="2699675"/>
            <a:ext cx="2553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Kevin Grimes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Kevin.M.Grimes@jpl.nasa.gov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0B3AF-5089-47A3-A36E-0445524BCF18}"/>
              </a:ext>
            </a:extLst>
          </p:cNvPr>
          <p:cNvSpPr txBox="1"/>
          <p:nvPr/>
        </p:nvSpPr>
        <p:spPr>
          <a:xfrm>
            <a:off x="7616363" y="1194795"/>
            <a:ext cx="372793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 Rounded MT Bold" panose="020F0704030504030204" pitchFamily="34" charset="0"/>
                <a:cs typeface="Cascadia Code" panose="020B0609020000020004" pitchFamily="49" charset="0"/>
              </a:rPr>
              <a:t>5</a:t>
            </a:r>
            <a:r>
              <a:rPr lang="en-US" sz="1400" baseline="30000" dirty="0">
                <a:solidFill>
                  <a:srgbClr val="0070C0"/>
                </a:solidFill>
                <a:latin typeface="Arial Rounded MT Bold" panose="020F0704030504030204" pitchFamily="34" charset="0"/>
                <a:cs typeface="Cascadia Code" panose="020B0609020000020004" pitchFamily="49" charset="0"/>
              </a:rPr>
              <a:t>th</a:t>
            </a:r>
            <a:r>
              <a:rPr lang="en-US" sz="1400" dirty="0">
                <a:solidFill>
                  <a:srgbClr val="0070C0"/>
                </a:solidFill>
                <a:latin typeface="Arial Rounded MT Bold" panose="020F0704030504030204" pitchFamily="34" charset="0"/>
                <a:cs typeface="Cascadia Code" panose="020B0609020000020004" pitchFamily="49" charset="0"/>
              </a:rPr>
              <a:t> Planetary Data Workshop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62B57-4CEC-4DE1-B7FB-93B968812BCD}"/>
              </a:ext>
            </a:extLst>
          </p:cNvPr>
          <p:cNvSpPr txBox="1"/>
          <p:nvPr/>
        </p:nvSpPr>
        <p:spPr>
          <a:xfrm>
            <a:off x="7957119" y="3482937"/>
            <a:ext cx="304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Co-Authors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Tariq Soliman, Anil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Natha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Rishi Verma, Michael McAuley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BBF260-0038-440C-9D17-A791B7643FD8}"/>
              </a:ext>
            </a:extLst>
          </p:cNvPr>
          <p:cNvSpPr txBox="1"/>
          <p:nvPr/>
        </p:nvSpPr>
        <p:spPr>
          <a:xfrm>
            <a:off x="8425268" y="4830741"/>
            <a:ext cx="211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Thursday, July 1,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62E07-8F6B-4F0A-9FD1-0DE880C1A320}"/>
              </a:ext>
            </a:extLst>
          </p:cNvPr>
          <p:cNvSpPr txBox="1"/>
          <p:nvPr/>
        </p:nvSpPr>
        <p:spPr>
          <a:xfrm>
            <a:off x="7543368" y="6370156"/>
            <a:ext cx="387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4642D6-A306-45D0-AEA6-29F5C1864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2311"/>
            <a:ext cx="6768667" cy="6858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3B9152-D82D-41E7-A252-EA53214AB51E}"/>
              </a:ext>
            </a:extLst>
          </p:cNvPr>
          <p:cNvCxnSpPr>
            <a:cxnSpLocks/>
          </p:cNvCxnSpPr>
          <p:nvPr/>
        </p:nvCxnSpPr>
        <p:spPr>
          <a:xfrm>
            <a:off x="7170375" y="2346084"/>
            <a:ext cx="462351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B24A6-6645-4D80-BCA8-6B9A3BC6E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18" y="5663205"/>
            <a:ext cx="3046425" cy="5765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948103-47DF-4B74-A830-A5C4DD5BD951}"/>
              </a:ext>
            </a:extLst>
          </p:cNvPr>
          <p:cNvSpPr txBox="1"/>
          <p:nvPr/>
        </p:nvSpPr>
        <p:spPr>
          <a:xfrm>
            <a:off x="0" y="6640245"/>
            <a:ext cx="2222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PIA21341</a:t>
            </a:r>
          </a:p>
        </p:txBody>
      </p:sp>
    </p:spTree>
    <p:extLst>
      <p:ext uri="{BB962C8B-B14F-4D97-AF65-F5344CB8AC3E}">
        <p14:creationId xmlns:p14="http://schemas.microsoft.com/office/powerpoint/2010/main" val="237966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Downloading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4E6C4-18C6-459C-9237-6E7A9966216F}"/>
              </a:ext>
            </a:extLst>
          </p:cNvPr>
          <p:cNvSpPr txBox="1"/>
          <p:nvPr/>
        </p:nvSpPr>
        <p:spPr>
          <a:xfrm>
            <a:off x="189896" y="1064447"/>
            <a:ext cx="4639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Introducing shopping cart capability to help support mass downloads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intuitive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Lets users browse and select items they wish to download for later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done, they can remove items they no longer want and perform the bulk download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wget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[2] and curl [3] will continued to be supported</a:t>
            </a:r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6E081364-9BFE-4A34-A37E-22D887DF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5372C0-FC81-406B-B88A-D08F1F228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27" y="1112156"/>
            <a:ext cx="6757565" cy="3785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212D52-61B6-4FA5-B62A-C554CD636D2B}"/>
              </a:ext>
            </a:extLst>
          </p:cNvPr>
          <p:cNvSpPr txBox="1"/>
          <p:nvPr/>
        </p:nvSpPr>
        <p:spPr>
          <a:xfrm>
            <a:off x="189895" y="5023494"/>
            <a:ext cx="110908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still in process of exploring download methods. Some ideas are: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Asynchronous downloads that later email users a one-time zip download link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Streaming data through the browser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 download clients that offer features like automatic retries and file prioritizations.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 Views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Atlas4_record">
            <a:hlinkClick r:id="" action="ppaction://media"/>
            <a:extLst>
              <a:ext uri="{FF2B5EF4-FFF2-40B4-BE49-F238E27FC236}">
                <a16:creationId xmlns:a16="http://schemas.microsoft.com/office/drawing/2014/main" id="{F4181305-C473-42FE-A8F0-07709C0BD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3137" y="1017543"/>
            <a:ext cx="7658863" cy="4308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85E42-07F6-40A7-8F8C-27AB36558921}"/>
              </a:ext>
            </a:extLst>
          </p:cNvPr>
          <p:cNvSpPr txBox="1"/>
          <p:nvPr/>
        </p:nvSpPr>
        <p:spPr>
          <a:xfrm>
            <a:off x="189894" y="1035935"/>
            <a:ext cx="40427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image now has a dedicated page.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enables sharing imagery via URL.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Imagery is interactive and can be zoomed in on and panned.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Layers, such as landmarks, can be toggled on and off.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image and metadata can be viewed simultaneously.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label is interactive and can be search and filtering upon.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6BFE3-E751-4797-A64B-6C8ADEFC9F86}"/>
              </a:ext>
            </a:extLst>
          </p:cNvPr>
          <p:cNvSpPr txBox="1"/>
          <p:nvPr/>
        </p:nvSpPr>
        <p:spPr>
          <a:xfrm>
            <a:off x="4169008" y="5459085"/>
            <a:ext cx="8022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record view is incredibly extensible with its tabbed view </a:t>
            </a:r>
            <a:r>
              <a:rPr lang="en-US" b="1" dirty="0"/>
              <a:t>—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supporting the future creation of refined and analytic views such as 3D context and orientation.</a:t>
            </a:r>
            <a:endParaRPr lang="en-US" sz="2000" dirty="0"/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F53B8F54-357E-43E9-BEF1-42A18B55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Additional Features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CBF24-ABF5-4AE1-A4A2-19D9376A0549}"/>
              </a:ext>
            </a:extLst>
          </p:cNvPr>
          <p:cNvSpPr txBox="1"/>
          <p:nvPr/>
        </p:nvSpPr>
        <p:spPr>
          <a:xfrm>
            <a:off x="189896" y="1064447"/>
            <a:ext cx="4737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Mobile friendly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Closer Integration with machine learning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Extensive help to aid new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Extensible codebase for future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Virtualized, lazy-loaded and infinite scrolling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shared design system and tighter relationship with the main PDS Imaging site </a:t>
            </a:r>
          </a:p>
        </p:txBody>
      </p:sp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12C5048C-DA5A-4C12-AACB-4A15A904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BEA6A-E262-4A78-BD27-92813FDFE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99" y="1636351"/>
            <a:ext cx="6907205" cy="38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Conclusion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C896F-FD0C-4B91-8335-5F644FBFB200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Work to Go</a:t>
            </a:r>
          </a:p>
        </p:txBody>
      </p:sp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0F21AE5E-E581-40A1-A3B8-E37E4FC3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907C0-D940-4C92-9A02-9B16AD17E7B0}"/>
              </a:ext>
            </a:extLst>
          </p:cNvPr>
          <p:cNvSpPr txBox="1"/>
          <p:nvPr/>
        </p:nvSpPr>
        <p:spPr>
          <a:xfrm>
            <a:off x="428625" y="1257300"/>
            <a:ext cx="96583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IV, while still in the works, is an evolutionary and revolutionary reimaging of its predecessor Atlas III.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IV will: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compliant with modern web standards.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Rework filtering to be intuitive and scalable.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Feature geospatial capabilities at its core.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Revamp file exploration with new searching options, orderly hierarchies, and standardized naming conventions.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functionality will be robust and highly integrated.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Product images will be presented through dedicated pages and will enable tailored insights into the data.</a:t>
            </a:r>
          </a:p>
        </p:txBody>
      </p:sp>
    </p:spTree>
    <p:extLst>
      <p:ext uri="{BB962C8B-B14F-4D97-AF65-F5344CB8AC3E}">
        <p14:creationId xmlns:p14="http://schemas.microsoft.com/office/powerpoint/2010/main" val="241909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Conclusion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PDSIMG Website Preview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12C5048C-DA5A-4C12-AACB-4A15A904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4C21D-6B2A-4831-88D2-6C1AF37B1151}"/>
              </a:ext>
            </a:extLst>
          </p:cNvPr>
          <p:cNvSpPr txBox="1"/>
          <p:nvPr/>
        </p:nvSpPr>
        <p:spPr>
          <a:xfrm>
            <a:off x="210499" y="1104168"/>
            <a:ext cx="1139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IV is part of a larger rework of PDS IMG for integration with ongoing web unification efforts.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site (pds-imaging.jpl.nasa.gov)  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Backend API 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ML Classification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76ED-C8F6-454E-BE7F-63811D7D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9" y="2035779"/>
            <a:ext cx="8691926" cy="44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References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7ED17-70B5-44C5-B4B8-42A933D78B2A}"/>
              </a:ext>
            </a:extLst>
          </p:cNvPr>
          <p:cNvSpPr txBox="1"/>
          <p:nvPr/>
        </p:nvSpPr>
        <p:spPr>
          <a:xfrm>
            <a:off x="371475" y="1133475"/>
            <a:ext cx="1013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[1] CartoCosmos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https://ceias.nau.edu/capstone/projects/CS/2020/Carto Cosmos-S20/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[2] wget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https://www.gnu.org/software/wget/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[3] curl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https://curl.se/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7D7AEBF9-9EEA-4B73-BE64-03875B96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692766-59C6-4154-BC58-B9BE8A291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2406010"/>
            <a:ext cx="3371850" cy="6381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65287-F80C-416F-B47D-57C05E91722D}"/>
              </a:ext>
            </a:extLst>
          </p:cNvPr>
          <p:cNvCxnSpPr/>
          <p:nvPr/>
        </p:nvCxnSpPr>
        <p:spPr>
          <a:xfrm>
            <a:off x="4262846" y="3289410"/>
            <a:ext cx="36663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769C59-4642-46EC-B092-4281577EA74C}"/>
              </a:ext>
            </a:extLst>
          </p:cNvPr>
          <p:cNvSpPr txBox="1"/>
          <p:nvPr/>
        </p:nvSpPr>
        <p:spPr>
          <a:xfrm>
            <a:off x="5138652" y="3534636"/>
            <a:ext cx="191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5857F1E2-4701-4D2C-9FA9-179295D1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69C59-4642-46EC-B092-4281577EA74C}"/>
              </a:ext>
            </a:extLst>
          </p:cNvPr>
          <p:cNvSpPr txBox="1"/>
          <p:nvPr/>
        </p:nvSpPr>
        <p:spPr>
          <a:xfrm>
            <a:off x="5138652" y="2834557"/>
            <a:ext cx="191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Backups</a:t>
            </a:r>
          </a:p>
        </p:txBody>
      </p:sp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5857F1E2-4701-4D2C-9FA9-179295D1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5857F1E2-4701-4D2C-9FA9-179295D1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37C60-3619-43BA-B1FE-5EDC5F62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90" y="1612234"/>
            <a:ext cx="7693819" cy="3633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61FDD-91DB-4FC7-B389-10BB4BC5274B}"/>
              </a:ext>
            </a:extLst>
          </p:cNvPr>
          <p:cNvSpPr txBox="1"/>
          <p:nvPr/>
        </p:nvSpPr>
        <p:spPr>
          <a:xfrm>
            <a:off x="75595" y="443375"/>
            <a:ext cx="280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Map Animation</a:t>
            </a:r>
          </a:p>
        </p:txBody>
      </p:sp>
    </p:spTree>
    <p:extLst>
      <p:ext uri="{BB962C8B-B14F-4D97-AF65-F5344CB8AC3E}">
        <p14:creationId xmlns:p14="http://schemas.microsoft.com/office/powerpoint/2010/main" val="15413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Searching the Stars with 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5D610-F889-444F-A993-8BCB0F80D3B2}"/>
              </a:ext>
            </a:extLst>
          </p:cNvPr>
          <p:cNvSpPr txBox="1"/>
          <p:nvPr/>
        </p:nvSpPr>
        <p:spPr>
          <a:xfrm>
            <a:off x="189895" y="1228397"/>
            <a:ext cx="11824896" cy="4401205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PDS IMG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Solutions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IV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File Explorer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Record Views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Additional Features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D400F0A-48AF-4EB9-93AA-93D3C0F8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37A46B-0940-4A78-8A2A-EBF7B2ABE87C}"/>
              </a:ext>
            </a:extLst>
          </p:cNvPr>
          <p:cNvSpPr/>
          <p:nvPr/>
        </p:nvSpPr>
        <p:spPr>
          <a:xfrm>
            <a:off x="5092995" y="4405093"/>
            <a:ext cx="6560289" cy="15772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Introduction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PDS IMG?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9610C-EBD8-42E2-9EE3-9EE3F197F9D9}"/>
              </a:ext>
            </a:extLst>
          </p:cNvPr>
          <p:cNvSpPr txBox="1"/>
          <p:nvPr/>
        </p:nvSpPr>
        <p:spPr>
          <a:xfrm>
            <a:off x="189895" y="1207629"/>
            <a:ext cx="1095591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Cartography and Imaging Sciences Node (IMG) of the NASA Planetary Data System (PDS)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Home to upwards of 1 PB of digital image archives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Diverse collection of images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orbital and landed missions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20 million images taken from the surface of Mars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Nearly 5 million images taken of Mars’s surface from orbit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Images of Jupiter, Saturn, and beyond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Original, raw experiment data and derived products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Differing coordinate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F8A0F-E748-4AB3-9DC6-C5D32621A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2" y="4703812"/>
            <a:ext cx="5988677" cy="1129697"/>
          </a:xfrm>
          <a:prstGeom prst="rect">
            <a:avLst/>
          </a:prstGeom>
        </p:spPr>
      </p:pic>
      <p:sp>
        <p:nvSpPr>
          <p:cNvPr id="13" name="Slide Number Placeholder 23">
            <a:extLst>
              <a:ext uri="{FF2B5EF4-FFF2-40B4-BE49-F238E27FC236}">
                <a16:creationId xmlns:a16="http://schemas.microsoft.com/office/drawing/2014/main" id="{35FA51A8-690B-4218-BC92-A2A2516B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Introduction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9610C-EBD8-42E2-9EE3-9EE3F197F9D9}"/>
              </a:ext>
            </a:extLst>
          </p:cNvPr>
          <p:cNvSpPr txBox="1"/>
          <p:nvPr/>
        </p:nvSpPr>
        <p:spPr>
          <a:xfrm>
            <a:off x="189895" y="2559603"/>
            <a:ext cx="118248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PDSIMG is home to well over 1000 TB of data!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B67ED-839F-43E8-83E7-1E168D7958EC}"/>
              </a:ext>
            </a:extLst>
          </p:cNvPr>
          <p:cNvSpPr txBox="1"/>
          <p:nvPr/>
        </p:nvSpPr>
        <p:spPr>
          <a:xfrm>
            <a:off x="189895" y="3045711"/>
            <a:ext cx="118248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How can we effectively and efficiently find the images and data we want?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93559DFA-7B49-41EC-B852-6B051EC8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Introduction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97309" y="2201390"/>
            <a:ext cx="5952822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However…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an ever growing imagery collection and next-generation mission data, we need to ensure all our systems are highly available and scalable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up with latest web technologies and design principles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Atlas cohesive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Meet security and performance expectations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Atlas III is almost a decade old now.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meet these needs, Atlas is undergoing its fourth iteration as Atlas IV.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577DA-B7C8-4F47-96C9-18CA5C684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6"/>
          <a:stretch/>
        </p:blipFill>
        <p:spPr>
          <a:xfrm>
            <a:off x="6050131" y="910674"/>
            <a:ext cx="5697856" cy="2921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3E8FC-B3E1-4E38-9576-59A7626D831B}"/>
              </a:ext>
            </a:extLst>
          </p:cNvPr>
          <p:cNvSpPr txBox="1"/>
          <p:nvPr/>
        </p:nvSpPr>
        <p:spPr>
          <a:xfrm>
            <a:off x="189895" y="1050386"/>
            <a:ext cx="469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III provides effective and efficient search and access to PDS IMG’s archive.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0A65C-B2A2-4E27-91BE-E07FD9EE6E23}"/>
              </a:ext>
            </a:extLst>
          </p:cNvPr>
          <p:cNvSpPr txBox="1"/>
          <p:nvPr/>
        </p:nvSpPr>
        <p:spPr>
          <a:xfrm>
            <a:off x="10292570" y="3832606"/>
            <a:ext cx="14141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Atlas III</a:t>
            </a:r>
          </a:p>
        </p:txBody>
      </p:sp>
      <p:sp>
        <p:nvSpPr>
          <p:cNvPr id="16" name="Slide Number Placeholder 23">
            <a:extLst>
              <a:ext uri="{FF2B5EF4-FFF2-40B4-BE49-F238E27FC236}">
                <a16:creationId xmlns:a16="http://schemas.microsoft.com/office/drawing/2014/main" id="{C0ED190A-F42C-48A3-B79F-6D62B603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IV boasts several improvements over its predecessor and even more features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Codebase redone in favor of modern web technologies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previous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JQuery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-era web application is replaced with a single-page NodeJS, React, Redux, Webpack application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Redesigned using Material UI design principles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Mobile friendly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Enhanced Filtering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geospatial search support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Expanded file exploration functionalities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Streamlined the download process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image has its own dedicated and informational page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Tighter integration with Machine Learning classifiers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Still a work in progress.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F2096-8862-44B0-A6BB-E7B23AFBF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90" y="5132117"/>
            <a:ext cx="2876951" cy="781159"/>
          </a:xfrm>
          <a:prstGeom prst="rect">
            <a:avLst/>
          </a:prstGeom>
        </p:spPr>
      </p:pic>
      <p:sp>
        <p:nvSpPr>
          <p:cNvPr id="14" name="Slide Number Placeholder 23">
            <a:extLst>
              <a:ext uri="{FF2B5EF4-FFF2-40B4-BE49-F238E27FC236}">
                <a16:creationId xmlns:a16="http://schemas.microsoft.com/office/drawing/2014/main" id="{45C36BB2-34BF-49A5-BD1D-BBD95F92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A5-2B05-4467-8AFC-39E42D41054B}"/>
              </a:ext>
            </a:extLst>
          </p:cNvPr>
          <p:cNvSpPr txBox="1"/>
          <p:nvPr/>
        </p:nvSpPr>
        <p:spPr>
          <a:xfrm>
            <a:off x="189896" y="1064447"/>
            <a:ext cx="4496404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Filters are addable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Scales better with the 1k+ unique fields in our collection 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cognitive load to begin searching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Filters are now grouped categorically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Groups names include “Time”, “Spatial” and “Lighting”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Filters and fields will have supporting descriptions to help guide users to make more informed searches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Filtering is now powered 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ElasticSearch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instead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atlas4_filter">
            <a:hlinkClick r:id="" action="ppaction://media"/>
            <a:extLst>
              <a:ext uri="{FF2B5EF4-FFF2-40B4-BE49-F238E27FC236}">
                <a16:creationId xmlns:a16="http://schemas.microsoft.com/office/drawing/2014/main" id="{87D4B4D3-5344-4F70-9773-4E86F9A64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6300" y="1064447"/>
            <a:ext cx="7517302" cy="45267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004C96-2CE5-431D-BBFD-C5B18D62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0200" y="5863930"/>
            <a:ext cx="1266825" cy="434550"/>
          </a:xfrm>
          <a:prstGeom prst="rect">
            <a:avLst/>
          </a:prstGeom>
        </p:spPr>
      </p:pic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45A68EE-3175-4F4B-AE7F-B366D3B0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109559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08D5E-420B-4746-A8D0-0D3407D79121}"/>
              </a:ext>
            </a:extLst>
          </p:cNvPr>
          <p:cNvSpPr txBox="1"/>
          <p:nvPr/>
        </p:nvSpPr>
        <p:spPr>
          <a:xfrm>
            <a:off x="189895" y="1909413"/>
            <a:ext cx="43124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support this, we integrated a planetary mapping library called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CartoCosmos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developed by our USGS partners.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supports bounding box drawing, nearly 30 planetary bodies, polar projections and a whole suite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basemaps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layers for each.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Atlas III only provided very limited and basic geospatial support and previously only offered three planetary bodies.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1C53B-1C8C-4B47-84EC-3BE94F1C7005}"/>
              </a:ext>
            </a:extLst>
          </p:cNvPr>
          <p:cNvSpPr txBox="1"/>
          <p:nvPr/>
        </p:nvSpPr>
        <p:spPr>
          <a:xfrm>
            <a:off x="195338" y="1105722"/>
            <a:ext cx="1151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User studies and interviews have shown that geospatial searching is a hotly desired feature for Atlas and one of the primary ways users want to search PDS IMG's data.</a:t>
            </a:r>
            <a:endParaRPr lang="en-US" sz="2000" dirty="0"/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47D401BB-463C-40C2-9907-B6FE4F7F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A64C4-A988-4F05-854B-E526D8841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76" y="2026829"/>
            <a:ext cx="7552624" cy="35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33A23-2409-4C9D-83C1-AAC499784189}"/>
              </a:ext>
            </a:extLst>
          </p:cNvPr>
          <p:cNvSpPr txBox="1"/>
          <p:nvPr/>
        </p:nvSpPr>
        <p:spPr>
          <a:xfrm>
            <a:off x="75595" y="1211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Planetary Data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1E33-3746-45C1-846C-6F937A20C909}"/>
              </a:ext>
            </a:extLst>
          </p:cNvPr>
          <p:cNvSpPr txBox="1"/>
          <p:nvPr/>
        </p:nvSpPr>
        <p:spPr>
          <a:xfrm>
            <a:off x="75595" y="6526505"/>
            <a:ext cx="11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E68D-4371-474A-964C-5F89863593A4}"/>
              </a:ext>
            </a:extLst>
          </p:cNvPr>
          <p:cNvSpPr txBox="1"/>
          <p:nvPr/>
        </p:nvSpPr>
        <p:spPr>
          <a:xfrm>
            <a:off x="11145805" y="6502042"/>
            <a:ext cx="1121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FFA-C0A5-4F08-A367-102219825938}"/>
              </a:ext>
            </a:extLst>
          </p:cNvPr>
          <p:cNvSpPr txBox="1"/>
          <p:nvPr/>
        </p:nvSpPr>
        <p:spPr>
          <a:xfrm>
            <a:off x="3539946" y="6526505"/>
            <a:ext cx="526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California Institute of Technology. Government sponsorship acknowledged.</a:t>
            </a:r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8675-A051-4D40-898B-4F45407C9483}"/>
              </a:ext>
            </a:extLst>
          </p:cNvPr>
          <p:cNvSpPr txBox="1"/>
          <p:nvPr/>
        </p:nvSpPr>
        <p:spPr>
          <a:xfrm>
            <a:off x="189895" y="365136"/>
            <a:ext cx="1120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Cascadia Code" panose="020B0609020000020004" pitchFamily="49" charset="0"/>
              </a:rPr>
              <a:t>Atlas IV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905CE-0C40-4163-9BFF-25B0FBC22DFA}"/>
              </a:ext>
            </a:extLst>
          </p:cNvPr>
          <p:cNvCxnSpPr>
            <a:cxnSpLocks/>
          </p:cNvCxnSpPr>
          <p:nvPr/>
        </p:nvCxnSpPr>
        <p:spPr>
          <a:xfrm>
            <a:off x="189895" y="365196"/>
            <a:ext cx="0" cy="608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39D66-0BC0-463F-91ED-E565718670FD}"/>
              </a:ext>
            </a:extLst>
          </p:cNvPr>
          <p:cNvSpPr txBox="1"/>
          <p:nvPr/>
        </p:nvSpPr>
        <p:spPr>
          <a:xfrm>
            <a:off x="189895" y="666603"/>
            <a:ext cx="112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File Explorer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030F-1854-4219-B2D5-BC99674FCED0}"/>
              </a:ext>
            </a:extLst>
          </p:cNvPr>
          <p:cNvSpPr txBox="1"/>
          <p:nvPr/>
        </p:nvSpPr>
        <p:spPr>
          <a:xfrm>
            <a:off x="189895" y="1064447"/>
            <a:ext cx="912736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file directory view to navigate our holdings that cannot adequately be searched for through facet or map-based queries.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replaces Atlas III’s /data view which showed the file system in a raw and convoluted form.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File Explorer utilizes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ElasticSearch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the backend. This enables virtualized paths that we can use enforce clear names and conventions in the file system.</a:t>
            </a:r>
          </a:p>
        </p:txBody>
      </p:sp>
      <p:pic>
        <p:nvPicPr>
          <p:cNvPr id="7" name="Atlas4_filex">
            <a:hlinkClick r:id="" action="ppaction://media"/>
            <a:extLst>
              <a:ext uri="{FF2B5EF4-FFF2-40B4-BE49-F238E27FC236}">
                <a16:creationId xmlns:a16="http://schemas.microsoft.com/office/drawing/2014/main" id="{DEDD4F9B-01D7-444B-9E81-68D5C2EBC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737" y="3742523"/>
            <a:ext cx="8101263" cy="2608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0E51C-3DEF-40E1-8336-651A972EA29E}"/>
              </a:ext>
            </a:extLst>
          </p:cNvPr>
          <p:cNvSpPr txBox="1"/>
          <p:nvPr/>
        </p:nvSpPr>
        <p:spPr>
          <a:xfrm>
            <a:off x="155245" y="3995678"/>
            <a:ext cx="3764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a rich and reactive experience that integrates with the rest of Atlas IV.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only provides navigation now but also filtering, sorting and search.</a:t>
            </a:r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9521F361-F23B-4F23-B79F-8DA19471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3210" y="6450284"/>
            <a:ext cx="2743200" cy="365125"/>
          </a:xfrm>
        </p:spPr>
        <p:txBody>
          <a:bodyPr/>
          <a:lstStyle/>
          <a:p>
            <a:fld id="{9FF34EC2-C600-41A8-B572-E66C8A658E1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30629-0C6A-4219-A58F-6124B5170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5" y="467303"/>
            <a:ext cx="2819600" cy="3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1485</Words>
  <Application>Microsoft Macintosh PowerPoint</Application>
  <PresentationFormat>Widescreen</PresentationFormat>
  <Paragraphs>243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Rounded MT Bold</vt:lpstr>
      <vt:lpstr>Bahnschrift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Soliman, Tariq K (US 398I)</dc:creator>
  <cp:lastModifiedBy>Grimes, Kevin M (US 398F)</cp:lastModifiedBy>
  <cp:revision>167</cp:revision>
  <dcterms:created xsi:type="dcterms:W3CDTF">2021-06-03T22:46:38Z</dcterms:created>
  <dcterms:modified xsi:type="dcterms:W3CDTF">2021-06-15T00:29:49Z</dcterms:modified>
</cp:coreProperties>
</file>