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73" r:id="rId2"/>
  </p:sldMasterIdLst>
  <p:notesMasterIdLst>
    <p:notesMasterId r:id="rId29"/>
  </p:notesMasterIdLst>
  <p:handoutMasterIdLst>
    <p:handoutMasterId r:id="rId30"/>
  </p:handoutMasterIdLst>
  <p:sldIdLst>
    <p:sldId id="311" r:id="rId3"/>
    <p:sldId id="305" r:id="rId4"/>
    <p:sldId id="306" r:id="rId5"/>
    <p:sldId id="283" r:id="rId6"/>
    <p:sldId id="289" r:id="rId7"/>
    <p:sldId id="291" r:id="rId8"/>
    <p:sldId id="307" r:id="rId9"/>
    <p:sldId id="284" r:id="rId10"/>
    <p:sldId id="287" r:id="rId11"/>
    <p:sldId id="292" r:id="rId12"/>
    <p:sldId id="288" r:id="rId13"/>
    <p:sldId id="308" r:id="rId14"/>
    <p:sldId id="295" r:id="rId15"/>
    <p:sldId id="294" r:id="rId16"/>
    <p:sldId id="296" r:id="rId17"/>
    <p:sldId id="297" r:id="rId18"/>
    <p:sldId id="299" r:id="rId19"/>
    <p:sldId id="300" r:id="rId20"/>
    <p:sldId id="301" r:id="rId21"/>
    <p:sldId id="304" r:id="rId22"/>
    <p:sldId id="309" r:id="rId23"/>
    <p:sldId id="303" r:id="rId24"/>
    <p:sldId id="313" r:id="rId25"/>
    <p:sldId id="310" r:id="rId26"/>
    <p:sldId id="312" r:id="rId27"/>
    <p:sldId id="278" r:id="rId28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/>
    <p:restoredTop sz="96619" autoAdjust="0"/>
  </p:normalViewPr>
  <p:slideViewPr>
    <p:cSldViewPr snapToGrid="0" snapToObjects="1">
      <p:cViewPr varScale="1">
        <p:scale>
          <a:sx n="176" d="100"/>
          <a:sy n="176" d="100"/>
        </p:scale>
        <p:origin x="288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6/23/22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6/23/22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C96F477-1573-42B6-8124-1C5E2CCC0FDA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Ligh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9160BD7-9A24-46F0-B588-84A24FB50E43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0C67-0F6D-4A63-8E63-273C3D00EFA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D7FBDF3-D11F-4F70-8F9F-651D17F84E13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8357F6-0510-479E-9626-ED401C3312BA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867B-514B-4F27-82D6-3C76A0181DB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A7BB-C868-4082-9DAC-3FE8412AC8F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56" y="200823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090E-3817-4555-91F3-FAFE914C4AAA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67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9" y="1184382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534" y="3921596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7139042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9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6" y="3488175"/>
            <a:ext cx="7139043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246" y="4219781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5605049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C27A7D9-79A5-4F31-811A-2700B483370C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C68ADBD-3616-4318-B5FF-7C1BB362CA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DFFDBDF-FD53-4339-9B2B-8D4083A87E6A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F51E6BA-1B59-444E-9924-1C6BFE86556B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9DDD08E-B43C-483A-B1DD-9BEB0BDDD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AEFA50C-A13C-4DCE-AFB3-2B7442276FB3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A287370-5FF0-4902-B346-9505C44AD782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53CE28F-B0E6-4C63-A7B8-EB4157A070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813C2AF-4676-455E-83CB-EFCE637AA527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2AB4888-AE87-452C-ACA0-2DD465CE82D2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9C12B0F-F129-4DB1-8648-A5DD68566654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A79206F-C929-453C-B7BF-19A540401E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EAE7DE20-9D8E-407E-8A33-FA12941AFDC7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C3E947D-4126-44FB-8EC6-F80A3BAA1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CD2BB3B-355B-433D-AA8F-2232AA9A09D8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53B94B2-764B-4AEE-8E86-36209B57D673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F015878-4578-4C49-BC72-FE830FC5A6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3741-3649-40C7-AC1C-DC0B03113BF9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6A69-C78D-46AD-9B4E-1E66EF195C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200823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3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93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42240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6CB3C8-D16C-4285-BF05-882F8349482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2360" y="4802823"/>
            <a:ext cx="60137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4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photojournal.jpl.nasa.gov/catalog/PIA23647" TargetMode="External"/><Relationship Id="rId7" Type="http://schemas.openxmlformats.org/officeDocument/2006/relationships/hyperlink" Target="https://bit.ly/3QDPxc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github.com/wkiri/DEMUD" TargetMode="External"/><Relationship Id="rId11" Type="http://schemas.openxmlformats.org/officeDocument/2006/relationships/hyperlink" Target="mailto:Kevin.m.grimes@jpl.Caltech.edu" TargetMode="External"/><Relationship Id="rId5" Type="http://schemas.openxmlformats.org/officeDocument/2006/relationships/hyperlink" Target="https://github.com/PlanetMap/CartoCosmos" TargetMode="External"/><Relationship Id="rId10" Type="http://schemas.openxmlformats.org/officeDocument/2006/relationships/hyperlink" Target="https://bit.ly/39DJfZy" TargetMode="External"/><Relationship Id="rId4" Type="http://schemas.openxmlformats.org/officeDocument/2006/relationships/hyperlink" Target="https://photojournal.jpl.nasa.gov/catalog/PIA25161" TargetMode="External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FDEC4-5F04-5EAF-141B-988A5F11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161" y="0"/>
            <a:ext cx="9144000" cy="5143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0CBE1-6FB3-1FCC-47EF-B8FFAFDD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4B7E1-AE66-A5C7-6EC9-391245BD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5A5C1-C578-5074-7689-46AC7241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8AC2AAF-2176-2F1B-75E6-A54135753D5E}"/>
              </a:ext>
            </a:extLst>
          </p:cNvPr>
          <p:cNvSpPr txBox="1">
            <a:spLocks/>
          </p:cNvSpPr>
          <p:nvPr/>
        </p:nvSpPr>
        <p:spPr>
          <a:xfrm>
            <a:off x="784738" y="1058265"/>
            <a:ext cx="7574524" cy="728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Searching the Stars with Atlas IV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54EB4BE-7C09-5D30-12E2-2DEEAD197A4B}"/>
              </a:ext>
            </a:extLst>
          </p:cNvPr>
          <p:cNvSpPr txBox="1">
            <a:spLocks/>
          </p:cNvSpPr>
          <p:nvPr/>
        </p:nvSpPr>
        <p:spPr>
          <a:xfrm>
            <a:off x="1684020" y="1728877"/>
            <a:ext cx="5775960" cy="2153312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+mj-lt"/>
              </a:rPr>
              <a:t>Kevin Grimes</a:t>
            </a:r>
          </a:p>
          <a:p>
            <a:pPr marL="0" indent="0" algn="ctr">
              <a:buNone/>
            </a:pPr>
            <a:r>
              <a:rPr lang="en-US" sz="1600" dirty="0" err="1">
                <a:latin typeface="+mj-lt"/>
              </a:rPr>
              <a:t>kevin.m.grimes@jpl.caltech.edu</a:t>
            </a:r>
            <a:endParaRPr lang="en-US" sz="1600" dirty="0">
              <a:latin typeface="+mj-lt"/>
            </a:endParaRPr>
          </a:p>
          <a:p>
            <a:pPr algn="ctr"/>
            <a:endParaRPr lang="en-US" sz="1600" dirty="0">
              <a:latin typeface="+mj-lt"/>
            </a:endParaRPr>
          </a:p>
          <a:p>
            <a:pPr marL="0" indent="0" algn="ctr">
              <a:buNone/>
            </a:pPr>
            <a:r>
              <a:rPr lang="en-US" sz="1600" dirty="0">
                <a:latin typeface="+mj-lt"/>
              </a:rPr>
              <a:t>23 June 2022</a:t>
            </a:r>
          </a:p>
          <a:p>
            <a:pPr algn="ctr"/>
            <a:endParaRPr lang="en-US" sz="1600" dirty="0">
              <a:latin typeface="+mj-lt"/>
            </a:endParaRPr>
          </a:p>
          <a:p>
            <a:pPr marL="0" indent="0" algn="ctr">
              <a:buNone/>
            </a:pPr>
            <a:r>
              <a:rPr lang="en-US" sz="1600" dirty="0">
                <a:latin typeface="+mj-lt"/>
              </a:rPr>
              <a:t>3</a:t>
            </a:r>
            <a:r>
              <a:rPr lang="en-US" sz="1600" baseline="30000" dirty="0">
                <a:latin typeface="+mj-lt"/>
              </a:rPr>
              <a:t>rd</a:t>
            </a:r>
            <a:r>
              <a:rPr lang="en-US" sz="1600" dirty="0">
                <a:latin typeface="+mj-lt"/>
              </a:rPr>
              <a:t> Planetary Science Informatics and Data Analytics Conference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39492B-78E7-84B8-248B-13A4310F9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232" y="3896414"/>
            <a:ext cx="3072255" cy="85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CDFB79-EE43-79F2-7833-C0EC301B31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1BA7A1-00F4-30EF-EF5B-FDB19373805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526560"/>
            <a:ext cx="4108773" cy="29308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Atlas III</a:t>
            </a:r>
          </a:p>
          <a:p>
            <a:pPr lvl="1"/>
            <a:r>
              <a:rPr lang="en-US" dirty="0"/>
              <a:t>Faceted search on hundreds of PDS3 keywords from multiple missions</a:t>
            </a:r>
          </a:p>
          <a:p>
            <a:pPr lvl="1"/>
            <a:r>
              <a:rPr lang="en-US" dirty="0"/>
              <a:t>Download original products, as well as their browse imagery and label</a:t>
            </a:r>
          </a:p>
          <a:p>
            <a:pPr lvl="1"/>
            <a:r>
              <a:rPr lang="en-US" dirty="0"/>
              <a:t>Report generator</a:t>
            </a:r>
          </a:p>
          <a:p>
            <a:pPr lvl="1"/>
            <a:r>
              <a:rPr lang="en-US" dirty="0"/>
              <a:t>Powered by ML (feature bounding boxes, class faceting)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1ADBF2-F645-EC61-F69C-DDC3472D0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380" y="1493504"/>
            <a:ext cx="4260404" cy="2996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1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4FC575-ED50-028A-236B-EC009330D6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1BA7A1-00F4-30EF-EF5B-FDB19373805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266748"/>
            <a:ext cx="8053092" cy="31906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It’s great, </a:t>
            </a:r>
            <a:r>
              <a:rPr lang="en-US" i="1" dirty="0"/>
              <a:t>but…</a:t>
            </a:r>
            <a:endParaRPr lang="en-US" dirty="0"/>
          </a:p>
          <a:p>
            <a:pPr lvl="1"/>
            <a:r>
              <a:rPr lang="en-US" dirty="0"/>
              <a:t>Availability and scalability concerns</a:t>
            </a:r>
          </a:p>
          <a:p>
            <a:pPr lvl="1"/>
            <a:r>
              <a:rPr lang="en-US" dirty="0"/>
              <a:t>Security and performance expectations</a:t>
            </a:r>
          </a:p>
          <a:p>
            <a:pPr lvl="1"/>
            <a:r>
              <a:rPr lang="en-US" dirty="0"/>
              <a:t>Downloading lots of data at once is a hassle</a:t>
            </a:r>
          </a:p>
          <a:p>
            <a:pPr lvl="1"/>
            <a:r>
              <a:rPr lang="en-US" dirty="0"/>
              <a:t>Doesn’t work on a phone</a:t>
            </a:r>
          </a:p>
          <a:p>
            <a:pPr lvl="1"/>
            <a:r>
              <a:rPr lang="en-US" dirty="0"/>
              <a:t>Built nearly a decade ago using technologies that have since become outdated</a:t>
            </a:r>
          </a:p>
        </p:txBody>
      </p:sp>
    </p:spTree>
    <p:extLst>
      <p:ext uri="{BB962C8B-B14F-4D97-AF65-F5344CB8AC3E}">
        <p14:creationId xmlns:p14="http://schemas.microsoft.com/office/powerpoint/2010/main" val="2922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B1D3B1-0D55-C032-2E4E-79E52455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77C18443-AA93-BCC2-46F8-471F65E9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96450"/>
              </p:ext>
            </p:extLst>
          </p:nvPr>
        </p:nvGraphicFramePr>
        <p:xfrm>
          <a:off x="254000" y="2275540"/>
          <a:ext cx="8514080" cy="36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98469">
                  <a:extLst>
                    <a:ext uri="{9D8B030D-6E8A-4147-A177-3AD203B41FA5}">
                      <a16:colId xmlns:a16="http://schemas.microsoft.com/office/drawing/2014/main" val="2008111302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103990621"/>
                    </a:ext>
                  </a:extLst>
                </a:gridCol>
                <a:gridCol w="1553029">
                  <a:extLst>
                    <a:ext uri="{9D8B030D-6E8A-4147-A177-3AD203B41FA5}">
                      <a16:colId xmlns:a16="http://schemas.microsoft.com/office/drawing/2014/main" val="269257275"/>
                    </a:ext>
                  </a:extLst>
                </a:gridCol>
                <a:gridCol w="1559995">
                  <a:extLst>
                    <a:ext uri="{9D8B030D-6E8A-4147-A177-3AD203B41FA5}">
                      <a16:colId xmlns:a16="http://schemas.microsoft.com/office/drawing/2014/main" val="3459023659"/>
                    </a:ext>
                  </a:extLst>
                </a:gridCol>
                <a:gridCol w="1702816">
                  <a:extLst>
                    <a:ext uri="{9D8B030D-6E8A-4147-A177-3AD203B41FA5}">
                      <a16:colId xmlns:a16="http://schemas.microsoft.com/office/drawing/2014/main" val="3877631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Motivation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</a:rPr>
                        <a:t>Atlas 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Next steps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References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5539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394FCC7-FF6C-EFD7-E801-2C33A7122B04}"/>
              </a:ext>
            </a:extLst>
          </p:cNvPr>
          <p:cNvSpPr/>
          <p:nvPr/>
        </p:nvSpPr>
        <p:spPr>
          <a:xfrm>
            <a:off x="0" y="2641300"/>
            <a:ext cx="5478966" cy="220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D2BBB2-C8DF-84E6-9992-C58F0E7DAE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1BA7A1-00F4-30EF-EF5B-FDB19373805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278888"/>
            <a:ext cx="6814711" cy="3107433"/>
          </a:xfrm>
        </p:spPr>
        <p:txBody>
          <a:bodyPr/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Single-page NodeJS, React, Redux, Webpack application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Material UI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Mobile friendly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Enhanced filtering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Improved geospatial search support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Expanded file exploration functionalities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Streamlined download process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Tighter integration with machine learning classifiers</a:t>
            </a:r>
          </a:p>
        </p:txBody>
      </p:sp>
    </p:spTree>
    <p:extLst>
      <p:ext uri="{BB962C8B-B14F-4D97-AF65-F5344CB8AC3E}">
        <p14:creationId xmlns:p14="http://schemas.microsoft.com/office/powerpoint/2010/main" val="9776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6FA426-2BAD-FFD8-CE9C-44E544B95F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C63F77DF-A1C9-DB81-3C6F-EAEA1ABE463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181120"/>
            <a:ext cx="3603897" cy="3460549"/>
          </a:xfrm>
        </p:spPr>
        <p:txBody>
          <a:bodyPr/>
          <a:lstStyle/>
          <a:p>
            <a:r>
              <a:rPr lang="en-US" sz="1600" dirty="0"/>
              <a:t>Facets are addable</a:t>
            </a:r>
          </a:p>
          <a:p>
            <a:pPr lvl="1"/>
            <a:r>
              <a:rPr lang="en-US" sz="1400" dirty="0"/>
              <a:t>Scales better with the the 1k+ unique fields in our collection</a:t>
            </a:r>
          </a:p>
          <a:p>
            <a:pPr lvl="1"/>
            <a:r>
              <a:rPr lang="en-US" sz="1400" dirty="0"/>
              <a:t>Lowers cognitive load</a:t>
            </a:r>
          </a:p>
          <a:p>
            <a:r>
              <a:rPr lang="en-US" sz="1600" dirty="0"/>
              <a:t>Facets are now categorized</a:t>
            </a:r>
          </a:p>
          <a:p>
            <a:pPr lvl="1"/>
            <a:r>
              <a:rPr lang="en-US" sz="1400" dirty="0"/>
              <a:t>Time</a:t>
            </a:r>
          </a:p>
          <a:p>
            <a:pPr lvl="1"/>
            <a:r>
              <a:rPr lang="en-US" sz="1400" dirty="0"/>
              <a:t>Spatial</a:t>
            </a:r>
          </a:p>
          <a:p>
            <a:pPr lvl="1"/>
            <a:r>
              <a:rPr lang="en-US" sz="1400" dirty="0"/>
              <a:t>Lighting</a:t>
            </a:r>
          </a:p>
          <a:p>
            <a:r>
              <a:rPr lang="en-US" sz="1600" dirty="0"/>
              <a:t>Supporting documentation for fields parsed from PDS archival documentation</a:t>
            </a:r>
          </a:p>
          <a:p>
            <a:r>
              <a:rPr lang="en-US" sz="1600" dirty="0"/>
              <a:t>Faceting is now powered by IMG’s Search API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43ED89-036F-D07C-EB3A-4962954F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967" y="1174815"/>
            <a:ext cx="4951113" cy="2981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6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206C4-1F07-C1BD-C5CB-7B8A862AF0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2AF8E-8E95-5818-0908-A2E3B96A7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409" y="2055549"/>
            <a:ext cx="5719639" cy="2685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93D5DCED-8891-2D5E-BE83-3C951B5FDFB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3367" y="1215261"/>
            <a:ext cx="6260011" cy="1840753"/>
          </a:xfrm>
        </p:spPr>
        <p:txBody>
          <a:bodyPr/>
          <a:lstStyle/>
          <a:p>
            <a:r>
              <a:rPr lang="en-US" sz="1600" dirty="0"/>
              <a:t>Geospatial search enabled via integration with CartoCosmos</a:t>
            </a:r>
            <a:r>
              <a:rPr lang="en-US" sz="1600" baseline="30000" dirty="0"/>
              <a:t>1</a:t>
            </a:r>
          </a:p>
          <a:p>
            <a:r>
              <a:rPr lang="en-US" sz="1600" dirty="0"/>
              <a:t>Supports</a:t>
            </a:r>
          </a:p>
          <a:p>
            <a:pPr lvl="1"/>
            <a:r>
              <a:rPr lang="en-US" sz="1400" dirty="0"/>
              <a:t>Bounding box drawing,</a:t>
            </a:r>
          </a:p>
          <a:p>
            <a:pPr lvl="1"/>
            <a:r>
              <a:rPr lang="en-US" sz="1400" dirty="0"/>
              <a:t>Nearly 30 planetary bodies,</a:t>
            </a:r>
          </a:p>
          <a:p>
            <a:pPr lvl="1"/>
            <a:r>
              <a:rPr lang="en-US" sz="1400" dirty="0"/>
              <a:t>Polar projections, and</a:t>
            </a:r>
          </a:p>
          <a:p>
            <a:pPr lvl="1"/>
            <a:r>
              <a:rPr lang="en-US" sz="1400" dirty="0"/>
              <a:t>A whole suite of </a:t>
            </a:r>
            <a:r>
              <a:rPr lang="en-US" sz="1400" dirty="0" err="1"/>
              <a:t>basemaps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and layers for each</a:t>
            </a:r>
          </a:p>
        </p:txBody>
      </p:sp>
    </p:spTree>
    <p:extLst>
      <p:ext uri="{BB962C8B-B14F-4D97-AF65-F5344CB8AC3E}">
        <p14:creationId xmlns:p14="http://schemas.microsoft.com/office/powerpoint/2010/main" val="36059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EBBCB62-81E3-0BF2-ADC4-1D0B256488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92DAA3-9A52-7F18-44A2-AA6EA1AA5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75" y="869234"/>
            <a:ext cx="4764847" cy="2842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20FFBE26-3EE3-8391-1528-3BDAB1C0291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1720" y="3699937"/>
            <a:ext cx="8138639" cy="1100346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File directory view</a:t>
            </a:r>
          </a:p>
          <a:p>
            <a:r>
              <a:rPr lang="en-US" sz="1400" dirty="0"/>
              <a:t>Utilized IMG’s Data Access API (virtualized paths)</a:t>
            </a:r>
          </a:p>
          <a:p>
            <a:r>
              <a:rPr lang="en-US" sz="1400" dirty="0"/>
              <a:t>Provides a rich and reactive experience that integrates with the rest of Atlas IV</a:t>
            </a:r>
          </a:p>
          <a:p>
            <a:r>
              <a:rPr lang="en-US" sz="1400" dirty="0"/>
              <a:t>Provides navigation, filtering, sorting, and basic search</a:t>
            </a:r>
          </a:p>
        </p:txBody>
      </p:sp>
    </p:spTree>
    <p:extLst>
      <p:ext uri="{BB962C8B-B14F-4D97-AF65-F5344CB8AC3E}">
        <p14:creationId xmlns:p14="http://schemas.microsoft.com/office/powerpoint/2010/main" val="25558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CE6CC1A-AE63-4DDD-CB9C-7ABE9F76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219EF-1C7A-8C9C-3328-680B6FF11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375" y="1467656"/>
            <a:ext cx="4887624" cy="2744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CC9B8B8-25F3-728E-199E-2B66F515111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3079" y="1181120"/>
            <a:ext cx="3371275" cy="346486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Shopping cart</a:t>
            </a:r>
          </a:p>
          <a:p>
            <a:r>
              <a:rPr lang="en-US" sz="1600" dirty="0"/>
              <a:t>Streamlines download of large counts of files</a:t>
            </a:r>
          </a:p>
          <a:p>
            <a:r>
              <a:rPr lang="en-US" sz="1600" dirty="0"/>
              <a:t>Mark items as you’re browsing, download later</a:t>
            </a:r>
          </a:p>
          <a:p>
            <a:r>
              <a:rPr lang="en-US" sz="1600" dirty="0"/>
              <a:t>Remove items no longer wanted</a:t>
            </a:r>
          </a:p>
          <a:p>
            <a:r>
              <a:rPr lang="en-US" sz="1600" dirty="0"/>
              <a:t>Streams to ZIP file (also curl and </a:t>
            </a:r>
            <a:r>
              <a:rPr lang="en-US" sz="1600" dirty="0" err="1"/>
              <a:t>wget</a:t>
            </a:r>
            <a:r>
              <a:rPr lang="en-US" sz="1600" dirty="0"/>
              <a:t>)</a:t>
            </a:r>
          </a:p>
          <a:p>
            <a:r>
              <a:rPr lang="en-US" sz="1600" dirty="0"/>
              <a:t>Pause and resume transfer</a:t>
            </a:r>
          </a:p>
          <a:p>
            <a:r>
              <a:rPr lang="en-US" sz="1600" dirty="0"/>
              <a:t>Status reporting</a:t>
            </a:r>
          </a:p>
          <a:p>
            <a:r>
              <a:rPr lang="en-US" sz="1600" dirty="0"/>
              <a:t>JSON manifest</a:t>
            </a:r>
          </a:p>
        </p:txBody>
      </p:sp>
    </p:spTree>
    <p:extLst>
      <p:ext uri="{BB962C8B-B14F-4D97-AF65-F5344CB8AC3E}">
        <p14:creationId xmlns:p14="http://schemas.microsoft.com/office/powerpoint/2010/main" val="2680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212B424-3887-196B-29AC-DF1D4CDE22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CB2189-1064-69C5-1888-EC8A8C20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24" y="1526561"/>
            <a:ext cx="5183776" cy="276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8E9BEE7-D7DE-9BA0-B3CD-DE37238E97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67475" y="1640511"/>
            <a:ext cx="3371275" cy="2387315"/>
          </a:xfrm>
        </p:spPr>
        <p:txBody>
          <a:bodyPr/>
          <a:lstStyle/>
          <a:p>
            <a:r>
              <a:rPr lang="en-US" sz="1600" dirty="0"/>
              <a:t>Dedicated image pages</a:t>
            </a:r>
          </a:p>
          <a:p>
            <a:r>
              <a:rPr lang="en-US" sz="1600" dirty="0"/>
              <a:t>Interactive zooming and panning</a:t>
            </a:r>
          </a:p>
          <a:p>
            <a:r>
              <a:rPr lang="en-US" sz="1600" dirty="0"/>
              <a:t>Toggleable layers, including landmarks</a:t>
            </a:r>
          </a:p>
          <a:p>
            <a:r>
              <a:rPr lang="en-US" sz="1600" dirty="0"/>
              <a:t>Simultaneous viewing of both image and label</a:t>
            </a:r>
          </a:p>
          <a:p>
            <a:r>
              <a:rPr lang="en-US" sz="1600" dirty="0"/>
              <a:t>Interactive label with feedback loop</a:t>
            </a:r>
          </a:p>
        </p:txBody>
      </p:sp>
    </p:spTree>
    <p:extLst>
      <p:ext uri="{BB962C8B-B14F-4D97-AF65-F5344CB8AC3E}">
        <p14:creationId xmlns:p14="http://schemas.microsoft.com/office/powerpoint/2010/main" val="34293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6D9279B-E1F1-7BED-95F8-3AC5CEBBBE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BF1E3-1404-B1A0-699D-E41CF376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921" y="957819"/>
            <a:ext cx="2422707" cy="3616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1430B45-FD94-3AE2-D1D1-6D3B63CD50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6318" y="1246917"/>
            <a:ext cx="4770285" cy="3327841"/>
          </a:xfrm>
        </p:spPr>
        <p:txBody>
          <a:bodyPr/>
          <a:lstStyle/>
          <a:p>
            <a:r>
              <a:rPr lang="en-US" sz="1600" dirty="0"/>
              <a:t>Mobile friendly</a:t>
            </a:r>
          </a:p>
          <a:p>
            <a:r>
              <a:rPr lang="en-US" sz="1600" dirty="0"/>
              <a:t>Extensive help for new users</a:t>
            </a:r>
          </a:p>
          <a:p>
            <a:r>
              <a:rPr lang="en-US" sz="1600" dirty="0"/>
              <a:t>Closer integration with machine learning capabilities</a:t>
            </a:r>
          </a:p>
          <a:p>
            <a:r>
              <a:rPr lang="en-US" sz="1600" dirty="0"/>
              <a:t>Highly extensible codebase for future improvement</a:t>
            </a:r>
          </a:p>
          <a:p>
            <a:r>
              <a:rPr lang="en-US" sz="1600" dirty="0"/>
              <a:t>Virtualized, lazy-loaded, and infinite scrolling results</a:t>
            </a:r>
          </a:p>
          <a:p>
            <a:r>
              <a:rPr lang="en-US" sz="1600" dirty="0"/>
              <a:t>Shared design system and tighter relationship with the main PDS Imaging site</a:t>
            </a:r>
          </a:p>
          <a:p>
            <a:r>
              <a:rPr lang="en-US" sz="1600" dirty="0"/>
              <a:t>Light and dark mode</a:t>
            </a:r>
          </a:p>
        </p:txBody>
      </p:sp>
    </p:spTree>
    <p:extLst>
      <p:ext uri="{BB962C8B-B14F-4D97-AF65-F5344CB8AC3E}">
        <p14:creationId xmlns:p14="http://schemas.microsoft.com/office/powerpoint/2010/main" val="2711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517DEEE-0CDF-A375-07A3-4C01DE3CFE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77C18443-AA93-BCC2-46F8-471F65E9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879753"/>
              </p:ext>
            </p:extLst>
          </p:nvPr>
        </p:nvGraphicFramePr>
        <p:xfrm>
          <a:off x="254000" y="2275540"/>
          <a:ext cx="8514080" cy="36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98469">
                  <a:extLst>
                    <a:ext uri="{9D8B030D-6E8A-4147-A177-3AD203B41FA5}">
                      <a16:colId xmlns:a16="http://schemas.microsoft.com/office/drawing/2014/main" val="2008111302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103990621"/>
                    </a:ext>
                  </a:extLst>
                </a:gridCol>
                <a:gridCol w="1553029">
                  <a:extLst>
                    <a:ext uri="{9D8B030D-6E8A-4147-A177-3AD203B41FA5}">
                      <a16:colId xmlns:a16="http://schemas.microsoft.com/office/drawing/2014/main" val="269257275"/>
                    </a:ext>
                  </a:extLst>
                </a:gridCol>
                <a:gridCol w="1559995">
                  <a:extLst>
                    <a:ext uri="{9D8B030D-6E8A-4147-A177-3AD203B41FA5}">
                      <a16:colId xmlns:a16="http://schemas.microsoft.com/office/drawing/2014/main" val="3459023659"/>
                    </a:ext>
                  </a:extLst>
                </a:gridCol>
                <a:gridCol w="1702816">
                  <a:extLst>
                    <a:ext uri="{9D8B030D-6E8A-4147-A177-3AD203B41FA5}">
                      <a16:colId xmlns:a16="http://schemas.microsoft.com/office/drawing/2014/main" val="3877631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</a:rPr>
                        <a:t>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</a:rPr>
                        <a:t>Motivation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</a:rPr>
                        <a:t>Atlas 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</a:rPr>
                        <a:t>Next steps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</a:rPr>
                        <a:t>References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5539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1BF23BB0-0623-25C9-E461-EB4563F8B089}"/>
              </a:ext>
            </a:extLst>
          </p:cNvPr>
          <p:cNvGrpSpPr/>
          <p:nvPr/>
        </p:nvGrpSpPr>
        <p:grpSpPr>
          <a:xfrm>
            <a:off x="3423194" y="3148197"/>
            <a:ext cx="2297611" cy="1335076"/>
            <a:chOff x="4866272" y="1790078"/>
            <a:chExt cx="3758116" cy="22175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9CF4E5-3894-397E-C467-05189387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2527" y="1790078"/>
              <a:ext cx="1625600" cy="1625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76A83E-8132-1CA1-C40E-96BE9C20A277}"/>
                </a:ext>
              </a:extLst>
            </p:cNvPr>
            <p:cNvSpPr txBox="1"/>
            <p:nvPr/>
          </p:nvSpPr>
          <p:spPr>
            <a:xfrm>
              <a:off x="4866272" y="3445262"/>
              <a:ext cx="3758116" cy="56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https://</a:t>
              </a:r>
              <a:r>
                <a:rPr lang="en-US" sz="1600" dirty="0" err="1">
                  <a:solidFill>
                    <a:schemeClr val="bg1"/>
                  </a:solidFill>
                </a:rPr>
                <a:t>bit.ly</a:t>
              </a:r>
              <a:r>
                <a:rPr lang="en-US" sz="1600" dirty="0">
                  <a:solidFill>
                    <a:schemeClr val="bg1"/>
                  </a:solidFill>
                </a:rPr>
                <a:t>/39DJfZy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394FCC7-FF6C-EFD7-E801-2C33A7122B04}"/>
              </a:ext>
            </a:extLst>
          </p:cNvPr>
          <p:cNvSpPr/>
          <p:nvPr/>
        </p:nvSpPr>
        <p:spPr>
          <a:xfrm>
            <a:off x="0" y="2641300"/>
            <a:ext cx="148683" cy="220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24368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EAFCB8-17AD-8741-21C2-B3266E1ACE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Atlas IV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A8BAF-7456-032E-8E71-98DA8F35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80" y="660683"/>
            <a:ext cx="2169381" cy="2551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27335-661A-E3BC-D945-044609A0D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2" y="2041396"/>
            <a:ext cx="2273678" cy="2551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8D0F5D10-5209-1705-11CB-7F4363CD5017}"/>
              </a:ext>
            </a:extLst>
          </p:cNvPr>
          <p:cNvSpPr txBox="1">
            <a:spLocks/>
          </p:cNvSpPr>
          <p:nvPr/>
        </p:nvSpPr>
        <p:spPr>
          <a:xfrm>
            <a:off x="406318" y="1246917"/>
            <a:ext cx="4770285" cy="332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Mobile friendly</a:t>
            </a:r>
          </a:p>
          <a:p>
            <a:r>
              <a:rPr lang="en-US" sz="1600" dirty="0"/>
              <a:t>Extensive help for new users</a:t>
            </a:r>
          </a:p>
          <a:p>
            <a:r>
              <a:rPr lang="en-US" sz="1600" dirty="0"/>
              <a:t>Closer integration with machine learning capabilities</a:t>
            </a:r>
          </a:p>
          <a:p>
            <a:r>
              <a:rPr lang="en-US" sz="1600" dirty="0"/>
              <a:t>Highly extensible codebase for future improvement</a:t>
            </a:r>
          </a:p>
          <a:p>
            <a:r>
              <a:rPr lang="en-US" sz="1600" dirty="0"/>
              <a:t>Virtualized, lazy-loaded, and infinite scrolling results</a:t>
            </a:r>
          </a:p>
          <a:p>
            <a:r>
              <a:rPr lang="en-US" sz="1600" dirty="0"/>
              <a:t>Shared design system and tighter relationship with the main PDS Imaging site</a:t>
            </a:r>
          </a:p>
          <a:p>
            <a:r>
              <a:rPr lang="en-US" sz="1600" dirty="0"/>
              <a:t>Light and dark mode</a:t>
            </a:r>
          </a:p>
          <a:p>
            <a:r>
              <a:rPr lang="en-US" sz="1600" dirty="0"/>
              <a:t>Advanced search with syntax highlighting and autocomplete</a:t>
            </a:r>
          </a:p>
        </p:txBody>
      </p:sp>
    </p:spTree>
    <p:extLst>
      <p:ext uri="{BB962C8B-B14F-4D97-AF65-F5344CB8AC3E}">
        <p14:creationId xmlns:p14="http://schemas.microsoft.com/office/powerpoint/2010/main" val="29554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B1D3B1-0D55-C032-2E4E-79E52455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77C18443-AA93-BCC2-46F8-471F65E9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359839"/>
              </p:ext>
            </p:extLst>
          </p:nvPr>
        </p:nvGraphicFramePr>
        <p:xfrm>
          <a:off x="254000" y="2275540"/>
          <a:ext cx="8514080" cy="36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98469">
                  <a:extLst>
                    <a:ext uri="{9D8B030D-6E8A-4147-A177-3AD203B41FA5}">
                      <a16:colId xmlns:a16="http://schemas.microsoft.com/office/drawing/2014/main" val="2008111302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103990621"/>
                    </a:ext>
                  </a:extLst>
                </a:gridCol>
                <a:gridCol w="1553029">
                  <a:extLst>
                    <a:ext uri="{9D8B030D-6E8A-4147-A177-3AD203B41FA5}">
                      <a16:colId xmlns:a16="http://schemas.microsoft.com/office/drawing/2014/main" val="269257275"/>
                    </a:ext>
                  </a:extLst>
                </a:gridCol>
                <a:gridCol w="1559995">
                  <a:extLst>
                    <a:ext uri="{9D8B030D-6E8A-4147-A177-3AD203B41FA5}">
                      <a16:colId xmlns:a16="http://schemas.microsoft.com/office/drawing/2014/main" val="3459023659"/>
                    </a:ext>
                  </a:extLst>
                </a:gridCol>
                <a:gridCol w="1702816">
                  <a:extLst>
                    <a:ext uri="{9D8B030D-6E8A-4147-A177-3AD203B41FA5}">
                      <a16:colId xmlns:a16="http://schemas.microsoft.com/office/drawing/2014/main" val="3877631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Motivation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Atlas 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</a:rPr>
                        <a:t>Next steps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References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5539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394FCC7-FF6C-EFD7-E801-2C33A7122B04}"/>
              </a:ext>
            </a:extLst>
          </p:cNvPr>
          <p:cNvSpPr/>
          <p:nvPr/>
        </p:nvSpPr>
        <p:spPr>
          <a:xfrm>
            <a:off x="0" y="2641300"/>
            <a:ext cx="7092176" cy="220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5B758D-8B1B-C029-8CB5-068B6432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3B75B-2FE9-A6B2-6EFB-E3B17CA1C8F1}"/>
              </a:ext>
            </a:extLst>
          </p:cNvPr>
          <p:cNvSpPr txBox="1"/>
          <p:nvPr/>
        </p:nvSpPr>
        <p:spPr>
          <a:xfrm>
            <a:off x="1684382" y="3137208"/>
            <a:ext cx="565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😱 Public beta early FY23 😎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E7C2FEB-BA70-43ED-70B4-8BC35FFBE9E4}"/>
              </a:ext>
            </a:extLst>
          </p:cNvPr>
          <p:cNvSpPr txBox="1">
            <a:spLocks/>
          </p:cNvSpPr>
          <p:nvPr/>
        </p:nvSpPr>
        <p:spPr>
          <a:xfrm>
            <a:off x="254000" y="1288949"/>
            <a:ext cx="4770285" cy="332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Support all data from Atlas III</a:t>
            </a:r>
          </a:p>
          <a:p>
            <a:r>
              <a:rPr lang="en-US" sz="1600" dirty="0"/>
              <a:t>Full integration with PDS API</a:t>
            </a:r>
          </a:p>
          <a:p>
            <a:r>
              <a:rPr lang="en-US" sz="1600" dirty="0"/>
              <a:t>DEMUD</a:t>
            </a:r>
            <a:r>
              <a:rPr lang="en-US" sz="1600" baseline="30000" dirty="0"/>
              <a:t>2</a:t>
            </a:r>
            <a:r>
              <a:rPr lang="en-US" sz="1600" dirty="0"/>
              <a:t> classifier integration (novelty)</a:t>
            </a:r>
          </a:p>
          <a:p>
            <a:r>
              <a:rPr lang="en-US" sz="1600" dirty="0"/>
              <a:t>Generate tiled versions of our browse imagery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7F1CD-516F-2600-FE94-06487F894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83" y="2829291"/>
            <a:ext cx="6799833" cy="13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5B758D-8B1B-C029-8CB5-068B6432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3B75B-2FE9-A6B2-6EFB-E3B17CA1C8F1}"/>
              </a:ext>
            </a:extLst>
          </p:cNvPr>
          <p:cNvSpPr txBox="1"/>
          <p:nvPr/>
        </p:nvSpPr>
        <p:spPr>
          <a:xfrm>
            <a:off x="1684382" y="3137208"/>
            <a:ext cx="565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😱 Public beta early FY23 😎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E7C2FEB-BA70-43ED-70B4-8BC35FFBE9E4}"/>
              </a:ext>
            </a:extLst>
          </p:cNvPr>
          <p:cNvSpPr txBox="1">
            <a:spLocks/>
          </p:cNvSpPr>
          <p:nvPr/>
        </p:nvSpPr>
        <p:spPr>
          <a:xfrm>
            <a:off x="254000" y="1288949"/>
            <a:ext cx="4770285" cy="332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Support all data from Atlas III</a:t>
            </a:r>
          </a:p>
          <a:p>
            <a:r>
              <a:rPr lang="en-US" sz="1600" dirty="0"/>
              <a:t>Full integration with PDS API</a:t>
            </a:r>
          </a:p>
          <a:p>
            <a:r>
              <a:rPr lang="en-US" sz="1600" dirty="0"/>
              <a:t>DEMUD</a:t>
            </a:r>
            <a:r>
              <a:rPr lang="en-US" sz="1600" baseline="30000" dirty="0"/>
              <a:t>2</a:t>
            </a:r>
            <a:r>
              <a:rPr lang="en-US" sz="1600" dirty="0"/>
              <a:t> classifier integration (novelty)</a:t>
            </a:r>
          </a:p>
          <a:p>
            <a:r>
              <a:rPr lang="en-US" sz="1600" dirty="0"/>
              <a:t>Generate tiled versions of our browse imagery</a:t>
            </a:r>
          </a:p>
        </p:txBody>
      </p:sp>
    </p:spTree>
    <p:extLst>
      <p:ext uri="{BB962C8B-B14F-4D97-AF65-F5344CB8AC3E}">
        <p14:creationId xmlns:p14="http://schemas.microsoft.com/office/powerpoint/2010/main" val="20036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B1D3B1-0D55-C032-2E4E-79E52455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77C18443-AA93-BCC2-46F8-471F65E9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546594"/>
              </p:ext>
            </p:extLst>
          </p:nvPr>
        </p:nvGraphicFramePr>
        <p:xfrm>
          <a:off x="254000" y="2275540"/>
          <a:ext cx="8514080" cy="36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98469">
                  <a:extLst>
                    <a:ext uri="{9D8B030D-6E8A-4147-A177-3AD203B41FA5}">
                      <a16:colId xmlns:a16="http://schemas.microsoft.com/office/drawing/2014/main" val="2008111302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103990621"/>
                    </a:ext>
                  </a:extLst>
                </a:gridCol>
                <a:gridCol w="1553029">
                  <a:extLst>
                    <a:ext uri="{9D8B030D-6E8A-4147-A177-3AD203B41FA5}">
                      <a16:colId xmlns:a16="http://schemas.microsoft.com/office/drawing/2014/main" val="269257275"/>
                    </a:ext>
                  </a:extLst>
                </a:gridCol>
                <a:gridCol w="1559995">
                  <a:extLst>
                    <a:ext uri="{9D8B030D-6E8A-4147-A177-3AD203B41FA5}">
                      <a16:colId xmlns:a16="http://schemas.microsoft.com/office/drawing/2014/main" val="3459023659"/>
                    </a:ext>
                  </a:extLst>
                </a:gridCol>
                <a:gridCol w="1702816">
                  <a:extLst>
                    <a:ext uri="{9D8B030D-6E8A-4147-A177-3AD203B41FA5}">
                      <a16:colId xmlns:a16="http://schemas.microsoft.com/office/drawing/2014/main" val="3877631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Motivation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Atlas 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Next steps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</a:rPr>
                        <a:t>References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5539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394FCC7-FF6C-EFD7-E801-2C33A7122B04}"/>
              </a:ext>
            </a:extLst>
          </p:cNvPr>
          <p:cNvSpPr/>
          <p:nvPr/>
        </p:nvSpPr>
        <p:spPr>
          <a:xfrm>
            <a:off x="-1" y="2641300"/>
            <a:ext cx="9143999" cy="220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B470CE6-26D1-506F-2D7F-021771E66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4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7D0B55C-B2D6-2846-8483-0086DE79C509}"/>
              </a:ext>
            </a:extLst>
          </p:cNvPr>
          <p:cNvSpPr txBox="1">
            <a:spLocks/>
          </p:cNvSpPr>
          <p:nvPr/>
        </p:nvSpPr>
        <p:spPr>
          <a:xfrm>
            <a:off x="254000" y="1288950"/>
            <a:ext cx="8514080" cy="179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Cover slide graphic: “PIA23647: Tarantula Nebula Spitzer 3-Color Image”, retrieved from </a:t>
            </a:r>
            <a:r>
              <a:rPr lang="en-US" sz="1600" dirty="0">
                <a:hlinkClick r:id="rId3"/>
              </a:rPr>
              <a:t>https://photojournal.jpl.nasa.gov/catalog/PIA23647</a:t>
            </a:r>
            <a:endParaRPr lang="en-US" sz="1600" dirty="0"/>
          </a:p>
          <a:p>
            <a:r>
              <a:rPr lang="en-US" sz="1600" dirty="0"/>
              <a:t>Background graphic of all other slides: “PIA23647: Tarantula Nebula Spitzer 3-Color Image”, retrieved from </a:t>
            </a:r>
            <a:r>
              <a:rPr lang="en-US" sz="1600" dirty="0">
                <a:hlinkClick r:id="rId4"/>
              </a:rPr>
              <a:t>https://photojournal.jpl.nasa.gov/catalog/PIA25161</a:t>
            </a:r>
            <a:endParaRPr lang="en-US" sz="1600" dirty="0"/>
          </a:p>
          <a:p>
            <a:r>
              <a:rPr lang="en-US" sz="1600" dirty="0"/>
              <a:t>[1] </a:t>
            </a:r>
            <a:r>
              <a:rPr lang="en-US" sz="1600" dirty="0">
                <a:hlinkClick r:id="rId5"/>
              </a:rPr>
              <a:t>https://github.com/PlanetMap/CartoCosmos</a:t>
            </a:r>
            <a:endParaRPr lang="en-US" sz="1600" dirty="0"/>
          </a:p>
          <a:p>
            <a:r>
              <a:rPr lang="en-US" sz="1600" dirty="0"/>
              <a:t>[2] </a:t>
            </a:r>
            <a:r>
              <a:rPr lang="en-US" sz="1600" dirty="0">
                <a:hlinkClick r:id="rId6"/>
              </a:rPr>
              <a:t>https://github.com/wkiri/DEMUD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2F7325-8425-40BF-088B-D696FD6B54DF}"/>
              </a:ext>
            </a:extLst>
          </p:cNvPr>
          <p:cNvGrpSpPr/>
          <p:nvPr/>
        </p:nvGrpSpPr>
        <p:grpSpPr>
          <a:xfrm>
            <a:off x="767387" y="3160040"/>
            <a:ext cx="4091996" cy="1169551"/>
            <a:chOff x="410335" y="3421302"/>
            <a:chExt cx="4091996" cy="11695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C33AF0-69C6-5634-5E0C-D93C41CA58BE}"/>
                </a:ext>
              </a:extLst>
            </p:cNvPr>
            <p:cNvSpPr txBox="1"/>
            <p:nvPr/>
          </p:nvSpPr>
          <p:spPr>
            <a:xfrm>
              <a:off x="1132114" y="3421302"/>
              <a:ext cx="337021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More information on the IMG API and the cloud-first architecture it implements may be found here: </a:t>
              </a:r>
              <a:r>
                <a:rPr lang="en-US" sz="1400" dirty="0">
                  <a:solidFill>
                    <a:schemeClr val="bg1"/>
                  </a:solidFill>
                  <a:hlinkClick r:id="rId7"/>
                </a:rPr>
                <a:t>https://bit.ly/3QDPxc1</a:t>
              </a:r>
              <a:endParaRPr lang="en-US" sz="1400" dirty="0">
                <a:solidFill>
                  <a:schemeClr val="bg1"/>
                </a:solidFill>
              </a:endParaRPr>
            </a:p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C1136C-4542-88D9-7A16-1047290FA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335" y="3560569"/>
              <a:ext cx="721779" cy="72177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FF6FFE-22B3-6F10-E6D4-EA4D5BDC7114}"/>
              </a:ext>
            </a:extLst>
          </p:cNvPr>
          <p:cNvGrpSpPr/>
          <p:nvPr/>
        </p:nvGrpSpPr>
        <p:grpSpPr>
          <a:xfrm>
            <a:off x="5460708" y="3248012"/>
            <a:ext cx="2593022" cy="738664"/>
            <a:chOff x="5194603" y="1969653"/>
            <a:chExt cx="4241310" cy="12268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0C30EF-8C39-B8C2-CA83-30115DD29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94603" y="1984583"/>
              <a:ext cx="1181564" cy="118156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5A9E88-5612-A575-44C1-235825134213}"/>
                </a:ext>
              </a:extLst>
            </p:cNvPr>
            <p:cNvSpPr txBox="1"/>
            <p:nvPr/>
          </p:nvSpPr>
          <p:spPr>
            <a:xfrm>
              <a:off x="6418501" y="1969653"/>
              <a:ext cx="3017412" cy="122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Slides for this presentation: </a:t>
              </a:r>
              <a:r>
                <a:rPr lang="en-US" sz="1400" dirty="0">
                  <a:solidFill>
                    <a:schemeClr val="bg1"/>
                  </a:solidFill>
                  <a:hlinkClick r:id="rId10"/>
                </a:rPr>
                <a:t>https://bit.ly/39DJfZy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201A2E-5BEC-407F-7028-C9B8152A1365}"/>
              </a:ext>
            </a:extLst>
          </p:cNvPr>
          <p:cNvSpPr txBox="1"/>
          <p:nvPr/>
        </p:nvSpPr>
        <p:spPr>
          <a:xfrm>
            <a:off x="2134428" y="4247938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 me: </a:t>
            </a:r>
            <a:r>
              <a:rPr lang="en-US" dirty="0">
                <a:solidFill>
                  <a:schemeClr val="bg1"/>
                </a:solidFill>
                <a:hlinkClick r:id="rId11"/>
              </a:rPr>
              <a:t>kevin.m.grimes@jpl.caltech.edu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C76D-3E31-417C-980A-EE629F2F26A1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B1D3B1-0D55-C032-2E4E-79E52455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77C18443-AA93-BCC2-46F8-471F65E92E02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2275540"/>
          <a:ext cx="8514080" cy="36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98469">
                  <a:extLst>
                    <a:ext uri="{9D8B030D-6E8A-4147-A177-3AD203B41FA5}">
                      <a16:colId xmlns:a16="http://schemas.microsoft.com/office/drawing/2014/main" val="2008111302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103990621"/>
                    </a:ext>
                  </a:extLst>
                </a:gridCol>
                <a:gridCol w="1553029">
                  <a:extLst>
                    <a:ext uri="{9D8B030D-6E8A-4147-A177-3AD203B41FA5}">
                      <a16:colId xmlns:a16="http://schemas.microsoft.com/office/drawing/2014/main" val="269257275"/>
                    </a:ext>
                  </a:extLst>
                </a:gridCol>
                <a:gridCol w="1559995">
                  <a:extLst>
                    <a:ext uri="{9D8B030D-6E8A-4147-A177-3AD203B41FA5}">
                      <a16:colId xmlns:a16="http://schemas.microsoft.com/office/drawing/2014/main" val="3459023659"/>
                    </a:ext>
                  </a:extLst>
                </a:gridCol>
                <a:gridCol w="1702816">
                  <a:extLst>
                    <a:ext uri="{9D8B030D-6E8A-4147-A177-3AD203B41FA5}">
                      <a16:colId xmlns:a16="http://schemas.microsoft.com/office/drawing/2014/main" val="3877631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</a:rPr>
                        <a:t>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Motivation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Atlas 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Next steps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References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5539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394FCC7-FF6C-EFD7-E801-2C33A7122B04}"/>
              </a:ext>
            </a:extLst>
          </p:cNvPr>
          <p:cNvSpPr/>
          <p:nvPr/>
        </p:nvSpPr>
        <p:spPr>
          <a:xfrm>
            <a:off x="0" y="2641300"/>
            <a:ext cx="2222810" cy="220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ooter Placeholder 9">
            <a:extLst>
              <a:ext uri="{FF2B5EF4-FFF2-40B4-BE49-F238E27FC236}">
                <a16:creationId xmlns:a16="http://schemas.microsoft.com/office/drawing/2014/main" id="{D7A61627-C46C-C4A0-F6A1-54E67ADFB3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676400" y="4802823"/>
            <a:ext cx="5775960" cy="2746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264754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F4C9F9-CF4C-927F-F5E5-1778E1CF9C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338183" y="1526561"/>
            <a:ext cx="6319520" cy="3289040"/>
          </a:xfrm>
        </p:spPr>
        <p:txBody>
          <a:bodyPr/>
          <a:lstStyle/>
          <a:p>
            <a:r>
              <a:rPr lang="en-US" sz="1800" dirty="0"/>
              <a:t>“PDS Imaging Node” = Cartography and Imaging Sciences Node of the Planetary Data System</a:t>
            </a:r>
          </a:p>
          <a:p>
            <a:r>
              <a:rPr lang="en-US" sz="1800" dirty="0"/>
              <a:t>One node, two facilities – USGS &amp; JPL</a:t>
            </a:r>
          </a:p>
          <a:p>
            <a:r>
              <a:rPr lang="en-US" sz="1800" dirty="0"/>
              <a:t>Home to upwards of 1PB of planetary digital archives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C7A05A-F0C3-CCFD-8DB6-2ED2F9C26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300" y="3339874"/>
            <a:ext cx="5533479" cy="1043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Footer Placeholder 9">
            <a:extLst>
              <a:ext uri="{FF2B5EF4-FFF2-40B4-BE49-F238E27FC236}">
                <a16:creationId xmlns:a16="http://schemas.microsoft.com/office/drawing/2014/main" id="{CCD0B476-5BC1-1604-84EE-ECF577E4317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676400" y="4802823"/>
            <a:ext cx="5775960" cy="2746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714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9AA354-1544-8C93-341A-05735CCCB3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338183" y="1526561"/>
            <a:ext cx="6319520" cy="3289040"/>
          </a:xfrm>
        </p:spPr>
        <p:txBody>
          <a:bodyPr/>
          <a:lstStyle/>
          <a:p>
            <a:r>
              <a:rPr lang="en-US" sz="1800" dirty="0"/>
              <a:t>“PDS Imaging Node” = Cartography and Imaging Sciences Node of the Planetary Data System</a:t>
            </a:r>
          </a:p>
          <a:p>
            <a:r>
              <a:rPr lang="en-US" sz="1800" dirty="0"/>
              <a:t>One node, two facilities – USGS &amp; JPL</a:t>
            </a:r>
          </a:p>
          <a:p>
            <a:r>
              <a:rPr lang="en-US" sz="1800" dirty="0"/>
              <a:t>Home to upwards of 1PB of planetary digital archives</a:t>
            </a:r>
          </a:p>
          <a:p>
            <a:r>
              <a:rPr lang="en-US" sz="1800" dirty="0"/>
              <a:t>Diverse collection of products</a:t>
            </a:r>
          </a:p>
          <a:p>
            <a:pPr lvl="1"/>
            <a:r>
              <a:rPr lang="en-US" sz="1600" dirty="0"/>
              <a:t>Landers, rovers, orbiters, and probes</a:t>
            </a:r>
          </a:p>
          <a:p>
            <a:pPr lvl="1"/>
            <a:r>
              <a:rPr lang="en-US" sz="1600" dirty="0"/>
              <a:t>PDS3 and PDS4</a:t>
            </a:r>
          </a:p>
          <a:p>
            <a:pPr lvl="1"/>
            <a:r>
              <a:rPr lang="en-US" sz="1600" dirty="0"/>
              <a:t>Imagery, maps, and other products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756E3C-7B82-1710-26AB-95989B92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645" y="1635156"/>
            <a:ext cx="1599433" cy="1599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EE2902-DD9E-D7F5-9E9D-1BD5E7719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362" y="2968535"/>
            <a:ext cx="2050164" cy="1529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2053EF-8167-0F5B-2520-0CCF0FD0A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431" y="3105142"/>
            <a:ext cx="1522455" cy="1522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ooter Placeholder 9">
            <a:extLst>
              <a:ext uri="{FF2B5EF4-FFF2-40B4-BE49-F238E27FC236}">
                <a16:creationId xmlns:a16="http://schemas.microsoft.com/office/drawing/2014/main" id="{F38F5AF7-46BC-ADA8-D88F-F2714154A90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676400" y="4802823"/>
            <a:ext cx="5775960" cy="2746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41559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E127FD-D29D-5FA6-F382-BAFCB62A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338183" y="1526561"/>
            <a:ext cx="6319520" cy="3289040"/>
          </a:xfrm>
        </p:spPr>
        <p:txBody>
          <a:bodyPr/>
          <a:lstStyle/>
          <a:p>
            <a:r>
              <a:rPr lang="en-US" sz="1800" dirty="0"/>
              <a:t>“PDS Imaging Node” = Cartography and Imaging Sciences Node of the Planetary Data System</a:t>
            </a:r>
          </a:p>
          <a:p>
            <a:r>
              <a:rPr lang="en-US" sz="1800" dirty="0"/>
              <a:t>One node, two facilities – USGS &amp; JPL</a:t>
            </a:r>
          </a:p>
          <a:p>
            <a:r>
              <a:rPr lang="en-US" sz="1800" dirty="0"/>
              <a:t>Home to upwards of 1PB of planetary digital archives</a:t>
            </a:r>
          </a:p>
          <a:p>
            <a:r>
              <a:rPr lang="en-US" sz="1800" dirty="0"/>
              <a:t>Diverse collection of products</a:t>
            </a:r>
          </a:p>
          <a:p>
            <a:pPr lvl="1"/>
            <a:r>
              <a:rPr lang="en-US" sz="1600" dirty="0"/>
              <a:t>Landers, rovers, orbiters, and probes</a:t>
            </a:r>
          </a:p>
          <a:p>
            <a:pPr lvl="1"/>
            <a:r>
              <a:rPr lang="en-US" sz="1600" dirty="0"/>
              <a:t>PDS3 and PDS4</a:t>
            </a:r>
          </a:p>
          <a:p>
            <a:pPr lvl="1"/>
            <a:r>
              <a:rPr lang="en-US" sz="1600" dirty="0"/>
              <a:t>Imagery, maps, and other products</a:t>
            </a:r>
          </a:p>
          <a:p>
            <a:r>
              <a:rPr lang="en-US" sz="1800" dirty="0"/>
              <a:t>Over 1.2M images across 5 missions enhanced by ML processes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44D54D-4509-C21A-DD7F-51B34D328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751" y="1696533"/>
            <a:ext cx="2371066" cy="2739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4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B1D3B1-0D55-C032-2E4E-79E52455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77C18443-AA93-BCC2-46F8-471F65E9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41657"/>
              </p:ext>
            </p:extLst>
          </p:nvPr>
        </p:nvGraphicFramePr>
        <p:xfrm>
          <a:off x="254000" y="2275540"/>
          <a:ext cx="8514080" cy="36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98469">
                  <a:extLst>
                    <a:ext uri="{9D8B030D-6E8A-4147-A177-3AD203B41FA5}">
                      <a16:colId xmlns:a16="http://schemas.microsoft.com/office/drawing/2014/main" val="2008111302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103990621"/>
                    </a:ext>
                  </a:extLst>
                </a:gridCol>
                <a:gridCol w="1553029">
                  <a:extLst>
                    <a:ext uri="{9D8B030D-6E8A-4147-A177-3AD203B41FA5}">
                      <a16:colId xmlns:a16="http://schemas.microsoft.com/office/drawing/2014/main" val="269257275"/>
                    </a:ext>
                  </a:extLst>
                </a:gridCol>
                <a:gridCol w="1559995">
                  <a:extLst>
                    <a:ext uri="{9D8B030D-6E8A-4147-A177-3AD203B41FA5}">
                      <a16:colId xmlns:a16="http://schemas.microsoft.com/office/drawing/2014/main" val="3459023659"/>
                    </a:ext>
                  </a:extLst>
                </a:gridCol>
                <a:gridCol w="1702816">
                  <a:extLst>
                    <a:ext uri="{9D8B030D-6E8A-4147-A177-3AD203B41FA5}">
                      <a16:colId xmlns:a16="http://schemas.microsoft.com/office/drawing/2014/main" val="3877631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</a:rPr>
                        <a:t>Motivation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Atlas 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Next steps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2"/>
                          </a:solidFill>
                        </a:rPr>
                        <a:t>References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5539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394FCC7-FF6C-EFD7-E801-2C33A7122B04}"/>
              </a:ext>
            </a:extLst>
          </p:cNvPr>
          <p:cNvSpPr/>
          <p:nvPr/>
        </p:nvSpPr>
        <p:spPr>
          <a:xfrm>
            <a:off x="0" y="2641300"/>
            <a:ext cx="3984702" cy="220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F70826-3763-D020-EA60-6D81204B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1009290" y="1958413"/>
            <a:ext cx="5856717" cy="67956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Challenge</a:t>
            </a:r>
            <a:r>
              <a:rPr lang="en-US" sz="1800" dirty="0"/>
              <a:t>: Enable users to effectively locate data they need to do their research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A87DEF0-E462-9138-5277-AD06907D9661}"/>
              </a:ext>
            </a:extLst>
          </p:cNvPr>
          <p:cNvSpPr txBox="1">
            <a:spLocks/>
          </p:cNvSpPr>
          <p:nvPr/>
        </p:nvSpPr>
        <p:spPr>
          <a:xfrm>
            <a:off x="4514172" y="3138690"/>
            <a:ext cx="3038287" cy="35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Partially solved with Atlas III</a:t>
            </a:r>
          </a:p>
        </p:txBody>
      </p:sp>
    </p:spTree>
    <p:extLst>
      <p:ext uri="{BB962C8B-B14F-4D97-AF65-F5344CB8AC3E}">
        <p14:creationId xmlns:p14="http://schemas.microsoft.com/office/powerpoint/2010/main" val="3072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C049D2-642D-3FF0-6A84-208165187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509274"/>
            <a:ext cx="9144000" cy="16342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Planetary Science Informatics and Data Analytics Conference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Stars with Atlas IV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6/23/22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©2022 California Institute of Technology. Government sponsorship acknowledged.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1BA7A1-00F4-30EF-EF5B-FDB19373805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526560"/>
            <a:ext cx="4108773" cy="29308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Atlas III</a:t>
            </a:r>
          </a:p>
          <a:p>
            <a:pPr lvl="1"/>
            <a:r>
              <a:rPr lang="en-US" dirty="0"/>
              <a:t>Faceted search on hundreds of PDS3 keywords from multiple missions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135941-69D2-7AAE-EBA4-5BD6820D9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541686"/>
            <a:ext cx="4318000" cy="282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1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ASAjpl-Black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14231</TotalTime>
  <Words>1541</Words>
  <Application>Microsoft Macintosh PowerPoint</Application>
  <PresentationFormat>On-screen Show (16:9)</PresentationFormat>
  <Paragraphs>293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NASAjpl-WhiteTheme-16x9-vA6</vt:lpstr>
      <vt:lpstr>NASAjpl-BlackTheme-16x9-vA6</vt:lpstr>
      <vt:lpstr>PowerPoint Presentation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Searching the Stars with Atlas IV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Microsoft Office User</cp:lastModifiedBy>
  <cp:revision>299</cp:revision>
  <dcterms:created xsi:type="dcterms:W3CDTF">2016-09-08T21:41:17Z</dcterms:created>
  <dcterms:modified xsi:type="dcterms:W3CDTF">2022-06-23T01:44:13Z</dcterms:modified>
</cp:coreProperties>
</file>