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3" r:id="rId2"/>
  </p:sldMasterIdLst>
  <p:notesMasterIdLst>
    <p:notesMasterId r:id="rId60"/>
  </p:notesMasterIdLst>
  <p:handoutMasterIdLst>
    <p:handoutMasterId r:id="rId61"/>
  </p:handoutMasterIdLst>
  <p:sldIdLst>
    <p:sldId id="277" r:id="rId3"/>
    <p:sldId id="281" r:id="rId4"/>
    <p:sldId id="282" r:id="rId5"/>
    <p:sldId id="283" r:id="rId6"/>
    <p:sldId id="311" r:id="rId7"/>
    <p:sldId id="312" r:id="rId8"/>
    <p:sldId id="313" r:id="rId9"/>
    <p:sldId id="314" r:id="rId10"/>
    <p:sldId id="315" r:id="rId11"/>
    <p:sldId id="316" r:id="rId12"/>
    <p:sldId id="317" r:id="rId13"/>
    <p:sldId id="329" r:id="rId14"/>
    <p:sldId id="290" r:id="rId15"/>
    <p:sldId id="318" r:id="rId16"/>
    <p:sldId id="319" r:id="rId17"/>
    <p:sldId id="291" r:id="rId18"/>
    <p:sldId id="293" r:id="rId19"/>
    <p:sldId id="324" r:id="rId20"/>
    <p:sldId id="295" r:id="rId21"/>
    <p:sldId id="296" r:id="rId22"/>
    <p:sldId id="297" r:id="rId23"/>
    <p:sldId id="325" r:id="rId24"/>
    <p:sldId id="298" r:id="rId25"/>
    <p:sldId id="307" r:id="rId26"/>
    <p:sldId id="308" r:id="rId27"/>
    <p:sldId id="327" r:id="rId28"/>
    <p:sldId id="330" r:id="rId29"/>
    <p:sldId id="292" r:id="rId30"/>
    <p:sldId id="331" r:id="rId31"/>
    <p:sldId id="300" r:id="rId32"/>
    <p:sldId id="303" r:id="rId33"/>
    <p:sldId id="334" r:id="rId34"/>
    <p:sldId id="335" r:id="rId35"/>
    <p:sldId id="336" r:id="rId36"/>
    <p:sldId id="337" r:id="rId37"/>
    <p:sldId id="338" r:id="rId38"/>
    <p:sldId id="301" r:id="rId39"/>
    <p:sldId id="304" r:id="rId40"/>
    <p:sldId id="309" r:id="rId41"/>
    <p:sldId id="310" r:id="rId42"/>
    <p:sldId id="339" r:id="rId43"/>
    <p:sldId id="306" r:id="rId44"/>
    <p:sldId id="346" r:id="rId45"/>
    <p:sldId id="345" r:id="rId46"/>
    <p:sldId id="347" r:id="rId47"/>
    <p:sldId id="332" r:id="rId48"/>
    <p:sldId id="278" r:id="rId49"/>
    <p:sldId id="333" r:id="rId50"/>
    <p:sldId id="340" r:id="rId51"/>
    <p:sldId id="341" r:id="rId52"/>
    <p:sldId id="343" r:id="rId53"/>
    <p:sldId id="320" r:id="rId54"/>
    <p:sldId id="322" r:id="rId55"/>
    <p:sldId id="321" r:id="rId56"/>
    <p:sldId id="326" r:id="rId57"/>
    <p:sldId id="323" r:id="rId58"/>
    <p:sldId id="344" r:id="rId59"/>
  </p:sldIdLst>
  <p:sldSz cx="9144000" cy="5143500" type="screen16x9"/>
  <p:notesSz cx="6858000" cy="91440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mes, Kevin M (US 398F)" initials="GKM(3" lastIdx="6" clrIdx="0">
    <p:extLst>
      <p:ext uri="{19B8F6BF-5375-455C-9EA6-DF929625EA0E}">
        <p15:presenceInfo xmlns:p15="http://schemas.microsoft.com/office/powerpoint/2012/main" userId="S::kevin.m.grimes@jpl.nasa.gov::49f758bf-ec10-4e32-9abb-0ac2f2149f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1"/>
    <p:restoredTop sz="96405" autoAdjust="0"/>
  </p:normalViewPr>
  <p:slideViewPr>
    <p:cSldViewPr snapToGrid="0" snapToObjects="1">
      <p:cViewPr varScale="1">
        <p:scale>
          <a:sx n="162" d="100"/>
          <a:sy n="162" d="100"/>
        </p:scale>
        <p:origin x="808" y="192"/>
      </p:cViewPr>
      <p:guideLst>
        <p:guide orient="horz" pos="1620"/>
        <p:guide pos="2880"/>
      </p:guideLst>
    </p:cSldViewPr>
  </p:slideViewPr>
  <p:outlineViewPr>
    <p:cViewPr>
      <p:scale>
        <a:sx n="33" d="100"/>
        <a:sy n="33" d="100"/>
      </p:scale>
      <p:origin x="0" y="-179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13T23:05:43.024" idx="6">
    <p:pos x="10" y="10"/>
    <p:text>Please don't edit this in Google Drive! Download to your computer first.</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6/21/21</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6/21/21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84222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0AB40-CF9C-CB44-AF47-E5E5B00AC330}" type="slidenum">
              <a:rPr lang="en-US" smtClean="0"/>
              <a:pPr/>
              <a:t>15</a:t>
            </a:fld>
            <a:endParaRPr lang="en-US" dirty="0"/>
          </a:p>
        </p:txBody>
      </p:sp>
    </p:spTree>
    <p:extLst>
      <p:ext uri="{BB962C8B-B14F-4D97-AF65-F5344CB8AC3E}">
        <p14:creationId xmlns:p14="http://schemas.microsoft.com/office/powerpoint/2010/main" val="132956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0AB40-CF9C-CB44-AF47-E5E5B00AC330}" type="slidenum">
              <a:rPr lang="en-US" smtClean="0"/>
              <a:pPr/>
              <a:t>18</a:t>
            </a:fld>
            <a:endParaRPr lang="en-US" dirty="0"/>
          </a:p>
        </p:txBody>
      </p:sp>
    </p:spTree>
    <p:extLst>
      <p:ext uri="{BB962C8B-B14F-4D97-AF65-F5344CB8AC3E}">
        <p14:creationId xmlns:p14="http://schemas.microsoft.com/office/powerpoint/2010/main" val="2650348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 2021 California Institute of Technology. Government sponsorship acknowledged.</a:t>
            </a:r>
            <a:endParaRPr lang="en-US" dirty="0"/>
          </a:p>
        </p:txBody>
      </p:sp>
    </p:spTree>
    <p:extLst>
      <p:ext uri="{BB962C8B-B14F-4D97-AF65-F5344CB8AC3E}">
        <p14:creationId xmlns:p14="http://schemas.microsoft.com/office/powerpoint/2010/main" val="2565551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r>
              <a:rPr lang="en-US"/>
              <a:t>6/30/21</a:t>
            </a:r>
            <a:endParaRPr lang="en-US" dirty="0"/>
          </a:p>
        </p:txBody>
      </p:sp>
      <p:sp>
        <p:nvSpPr>
          <p:cNvPr id="5" name="Footer Placeholder 4"/>
          <p:cNvSpPr>
            <a:spLocks noGrp="1"/>
          </p:cNvSpPr>
          <p:nvPr>
            <p:ph type="ftr" sz="quarter" idx="22"/>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r>
              <a:rPr lang="en-US"/>
              <a:t>6/30/21</a:t>
            </a:r>
            <a:endParaRPr lang="en-US" dirty="0"/>
          </a:p>
        </p:txBody>
      </p:sp>
      <p:sp>
        <p:nvSpPr>
          <p:cNvPr id="5" name="Footer Placeholder 4"/>
          <p:cNvSpPr>
            <a:spLocks noGrp="1"/>
          </p:cNvSpPr>
          <p:nvPr>
            <p:ph type="ftr" sz="quarter" idx="26"/>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r>
              <a:rPr lang="en-US"/>
              <a:t>6/30/21</a:t>
            </a:r>
            <a:endParaRPr lang="en-US" dirty="0"/>
          </a:p>
        </p:txBody>
      </p:sp>
      <p:sp>
        <p:nvSpPr>
          <p:cNvPr id="5" name="Footer Placeholder 4"/>
          <p:cNvSpPr>
            <a:spLocks noGrp="1"/>
          </p:cNvSpPr>
          <p:nvPr>
            <p:ph type="ftr" sz="quarter" idx="26"/>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r>
              <a:rPr lang="en-US"/>
              <a:t>6/30/21</a:t>
            </a:r>
            <a:endParaRPr lang="en-US" dirty="0"/>
          </a:p>
        </p:txBody>
      </p:sp>
      <p:sp>
        <p:nvSpPr>
          <p:cNvPr id="5" name="Footer Placeholder 4"/>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07045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Light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7" name="Date Placeholder 6"/>
          <p:cNvSpPr>
            <a:spLocks noGrp="1"/>
          </p:cNvSpPr>
          <p:nvPr>
            <p:ph type="dt" sz="half" idx="18"/>
          </p:nvPr>
        </p:nvSpPr>
        <p:spPr/>
        <p:txBody>
          <a:bodyPr/>
          <a:lstStyle/>
          <a:p>
            <a:r>
              <a:rPr lang="en-US"/>
              <a:t>6/30/21</a:t>
            </a:r>
            <a:endParaRPr lang="en-US" dirty="0"/>
          </a:p>
        </p:txBody>
      </p:sp>
      <p:sp>
        <p:nvSpPr>
          <p:cNvPr id="11" name="Footer Placeholder 10"/>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13" name="Slide Number Placeholder 12"/>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13832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5" name="Date Placeholder 4"/>
          <p:cNvSpPr>
            <a:spLocks noGrp="1"/>
          </p:cNvSpPr>
          <p:nvPr>
            <p:ph type="dt" sz="half" idx="10"/>
          </p:nvPr>
        </p:nvSpPr>
        <p:spPr/>
        <p:txBody>
          <a:bodyPr/>
          <a:lstStyle/>
          <a:p>
            <a:r>
              <a:rPr lang="en-US"/>
              <a:t>6/30/21</a:t>
            </a:r>
            <a:endParaRPr lang="en-US" dirty="0"/>
          </a:p>
        </p:txBody>
      </p:sp>
      <p:sp>
        <p:nvSpPr>
          <p:cNvPr id="7" name="Footer Placeholder 6"/>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337193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6/30/21</a:t>
            </a:r>
            <a:endParaRPr lang="en-US" dirty="0"/>
          </a:p>
        </p:txBody>
      </p:sp>
      <p:sp>
        <p:nvSpPr>
          <p:cNvPr id="5" name="Footer Placeholder 4"/>
          <p:cNvSpPr>
            <a:spLocks noGrp="1"/>
          </p:cNvSpPr>
          <p:nvPr>
            <p:ph type="ftr" sz="quarter" idx="15"/>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1211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6/30/21</a:t>
            </a:r>
            <a:endParaRPr lang="en-US" dirty="0"/>
          </a:p>
        </p:txBody>
      </p:sp>
      <p:sp>
        <p:nvSpPr>
          <p:cNvPr id="5" name="Footer Placeholder 4"/>
          <p:cNvSpPr>
            <a:spLocks noGrp="1"/>
          </p:cNvSpPr>
          <p:nvPr>
            <p:ph type="ftr" sz="quarter" idx="15"/>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33690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158724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4" name="Straight Connector 3"/>
          <p:cNvCxnSpPr/>
          <p:nvPr userDrawn="1"/>
        </p:nvCxnSpPr>
        <p:spPr>
          <a:xfrm>
            <a:off x="2538518" y="2571750"/>
            <a:ext cx="4057288"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 y="2790066"/>
            <a:ext cx="9144000" cy="400153"/>
          </a:xfrm>
          <a:prstGeom prst="rect">
            <a:avLst/>
          </a:prstGeom>
          <a:noFill/>
        </p:spPr>
        <p:txBody>
          <a:bodyPr wrap="square" rtlCol="0" anchor="ctr">
            <a:noAutofit/>
          </a:bodyPr>
          <a:lstStyle/>
          <a:p>
            <a:pPr algn="ctr"/>
            <a:r>
              <a:rPr lang="en-US" sz="2000" kern="0" spc="70" dirty="0">
                <a:solidFill>
                  <a:schemeClr val="accent1"/>
                </a:solidFill>
              </a:rPr>
              <a:t>jpl.nasa.gov</a:t>
            </a:r>
          </a:p>
        </p:txBody>
      </p:sp>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381408"/>
            <a:ext cx="4057288" cy="1127024"/>
          </a:xfrm>
          <a:prstGeom prst="rect">
            <a:avLst/>
          </a:prstGeom>
        </p:spPr>
      </p:pic>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7" name="Slide Number Placeholder 6"/>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522053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 2021 California Institute of Technology. Government sponsorship acknowledged.</a:t>
            </a:r>
            <a:endParaRPr lang="en-US" dirty="0"/>
          </a:p>
        </p:txBody>
      </p:sp>
    </p:spTree>
    <p:extLst>
      <p:ext uri="{BB962C8B-B14F-4D97-AF65-F5344CB8AC3E}">
        <p14:creationId xmlns:p14="http://schemas.microsoft.com/office/powerpoint/2010/main" val="320791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3356" y="2008238"/>
            <a:ext cx="4057288" cy="1127024"/>
          </a:xfrm>
          <a:prstGeom prst="rect">
            <a:avLst/>
          </a:prstGeom>
        </p:spPr>
      </p:pic>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417967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39" y="1184382"/>
            <a:ext cx="2913350" cy="809264"/>
          </a:xfrm>
          <a:prstGeom prst="rect">
            <a:avLst/>
          </a:prstGeom>
        </p:spPr>
      </p:pic>
      <p:sp>
        <p:nvSpPr>
          <p:cNvPr id="3" name="Footer Placeholder 2"/>
          <p:cNvSpPr>
            <a:spLocks noGrp="1"/>
          </p:cNvSpPr>
          <p:nvPr>
            <p:ph type="ftr" sz="quarter" idx="20"/>
          </p:nvPr>
        </p:nvSpPr>
        <p:spPr>
          <a:xfrm>
            <a:off x="915351" y="4802823"/>
            <a:ext cx="7493625" cy="274637"/>
          </a:xfrm>
        </p:spPr>
        <p:txBody>
          <a:bodyPr/>
          <a:lstStyle>
            <a:lvl1pPr algn="l">
              <a:defRPr/>
            </a:lvl1pPr>
          </a:lstStyle>
          <a:p>
            <a:r>
              <a:rPr lang="en-US"/>
              <a:t>Ⓒ 2021 California Institute of Technology. Government sponsorship acknowledged.</a:t>
            </a:r>
            <a:endParaRPr lang="en-US" dirty="0"/>
          </a:p>
        </p:txBody>
      </p:sp>
    </p:spTree>
    <p:extLst>
      <p:ext uri="{BB962C8B-B14F-4D97-AF65-F5344CB8AC3E}">
        <p14:creationId xmlns:p14="http://schemas.microsoft.com/office/powerpoint/2010/main" val="680955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indent="0" algn="ctr">
              <a:buNone/>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534" y="3921596"/>
            <a:ext cx="2913350" cy="809264"/>
          </a:xfrm>
          <a:prstGeom prst="rect">
            <a:avLst/>
          </a:prstGeom>
        </p:spPr>
      </p:pic>
      <p:sp>
        <p:nvSpPr>
          <p:cNvPr id="3" name="Footer Placeholder 2"/>
          <p:cNvSpPr>
            <a:spLocks noGrp="1"/>
          </p:cNvSpPr>
          <p:nvPr>
            <p:ph type="ftr" sz="quarter" idx="17"/>
          </p:nvPr>
        </p:nvSpPr>
        <p:spPr>
          <a:xfrm>
            <a:off x="5687784" y="4802823"/>
            <a:ext cx="3347357" cy="274637"/>
          </a:xfrm>
        </p:spPr>
        <p:txBody>
          <a:bodyPr/>
          <a:lstStyle/>
          <a:p>
            <a:r>
              <a:rPr lang="en-US"/>
              <a:t>Ⓒ 2021 California Institute of Technology. Government sponsorship acknowledged.</a:t>
            </a:r>
            <a:endParaRPr lang="en-US" dirty="0"/>
          </a:p>
        </p:txBody>
      </p:sp>
    </p:spTree>
    <p:extLst>
      <p:ext uri="{BB962C8B-B14F-4D97-AF65-F5344CB8AC3E}">
        <p14:creationId xmlns:p14="http://schemas.microsoft.com/office/powerpoint/2010/main" val="3642703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7139042"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9"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6" y="3488175"/>
            <a:ext cx="7139043"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6" y="4219781"/>
            <a:ext cx="2913350" cy="809264"/>
          </a:xfrm>
          <a:prstGeom prst="rect">
            <a:avLst/>
          </a:prstGeom>
        </p:spPr>
      </p:pic>
      <p:sp>
        <p:nvSpPr>
          <p:cNvPr id="3" name="Footer Placeholder 2"/>
          <p:cNvSpPr>
            <a:spLocks noGrp="1"/>
          </p:cNvSpPr>
          <p:nvPr>
            <p:ph type="ftr" sz="quarter" idx="21"/>
          </p:nvPr>
        </p:nvSpPr>
        <p:spPr>
          <a:xfrm>
            <a:off x="369198" y="4802823"/>
            <a:ext cx="5605049" cy="274637"/>
          </a:xfrm>
        </p:spPr>
        <p:txBody>
          <a:bodyPr/>
          <a:lstStyle>
            <a:lvl1pPr algn="l">
              <a:defRPr/>
            </a:lvl1pPr>
          </a:lstStyle>
          <a:p>
            <a:r>
              <a:rPr lang="en-US"/>
              <a:t>Ⓒ 2021 California Institute of Technology. Government sponsorship acknowledged.</a:t>
            </a:r>
            <a:endParaRPr lang="en-US" dirty="0"/>
          </a:p>
        </p:txBody>
      </p:sp>
    </p:spTree>
    <p:extLst>
      <p:ext uri="{BB962C8B-B14F-4D97-AF65-F5344CB8AC3E}">
        <p14:creationId xmlns:p14="http://schemas.microsoft.com/office/powerpoint/2010/main" val="112029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6/30/21</a:t>
            </a:r>
            <a:endParaRPr lang="en-US" dirty="0"/>
          </a:p>
        </p:txBody>
      </p:sp>
      <p:sp>
        <p:nvSpPr>
          <p:cNvPr id="3" name="Footer Placeholder 2"/>
          <p:cNvSpPr>
            <a:spLocks noGrp="1"/>
          </p:cNvSpPr>
          <p:nvPr>
            <p:ph type="ftr" sz="quarter" idx="21"/>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2"/>
          </p:nvPr>
        </p:nvSpPr>
        <p:spPr/>
        <p:txBody>
          <a:bodyPr/>
          <a:lstStyle/>
          <a:p>
            <a:fld id="{8C68ADBD-3616-4318-B5FF-7C1BB362CA5A}" type="slidenum">
              <a:rPr lang="en-US" smtClean="0"/>
              <a:pPr/>
              <a:t>‹#›</a:t>
            </a:fld>
            <a:endParaRPr lang="en-US" dirty="0"/>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391532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r>
              <a:rPr lang="en-US"/>
              <a:t>6/30/21</a:t>
            </a:r>
            <a:endParaRPr lang="en-US" dirty="0"/>
          </a:p>
        </p:txBody>
      </p:sp>
      <p:sp>
        <p:nvSpPr>
          <p:cNvPr id="3" name="Footer Placeholder 2"/>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0"/>
          </p:nvPr>
        </p:nvSpPr>
        <p:spPr/>
        <p:txBody>
          <a:bodyPr/>
          <a:lstStyle/>
          <a:p>
            <a:fld id="{275C533D-D968-4A70-91E2-44C7FEDAA0E0}"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41678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6/30/21</a:t>
            </a:r>
            <a:endParaRPr lang="en-US" dirty="0"/>
          </a:p>
        </p:txBody>
      </p:sp>
      <p:sp>
        <p:nvSpPr>
          <p:cNvPr id="3" name="Footer Placeholder 2"/>
          <p:cNvSpPr>
            <a:spLocks noGrp="1"/>
          </p:cNvSpPr>
          <p:nvPr>
            <p:ph type="ftr" sz="quarter" idx="21"/>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2"/>
          </p:nvPr>
        </p:nvSpPr>
        <p:spPr/>
        <p:txBody>
          <a:bodyPr/>
          <a:lstStyle/>
          <a:p>
            <a:fld id="{F9DDD08E-B43C-483A-B1DD-9BEB0BDDDDA3}"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43165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p:txBody>
          <a:bodyPr/>
          <a:lstStyle/>
          <a:p>
            <a:r>
              <a:rPr lang="en-US"/>
              <a:t>6/30/21</a:t>
            </a:r>
            <a:endParaRPr lang="en-US" dirty="0"/>
          </a:p>
        </p:txBody>
      </p:sp>
      <p:sp>
        <p:nvSpPr>
          <p:cNvPr id="3" name="Footer Placeholder 2"/>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0"/>
          </p:nvPr>
        </p:nvSpPr>
        <p:spPr/>
        <p:txBody>
          <a:bodyPr/>
          <a:lstStyle/>
          <a:p>
            <a:fld id="{C20F9084-C4B8-47CC-A340-731237DBDB58}"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3595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6/30/21</a:t>
            </a:r>
            <a:endParaRPr lang="en-US" dirty="0"/>
          </a:p>
        </p:txBody>
      </p:sp>
      <p:sp>
        <p:nvSpPr>
          <p:cNvPr id="3" name="Footer Placeholder 2"/>
          <p:cNvSpPr>
            <a:spLocks noGrp="1"/>
          </p:cNvSpPr>
          <p:nvPr>
            <p:ph type="ftr" sz="quarter" idx="21"/>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2"/>
          </p:nvPr>
        </p:nvSpPr>
        <p:spPr/>
        <p:txBody>
          <a:bodyPr/>
          <a:lstStyle/>
          <a:p>
            <a:fld id="{D53CE28F-B0E6-4C63-A7B8-EB4157A07061}"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299581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p:txBody>
          <a:bodyPr/>
          <a:lstStyle/>
          <a:p>
            <a:r>
              <a:rPr lang="en-US"/>
              <a:t>6/30/21</a:t>
            </a:r>
            <a:endParaRPr lang="en-US" dirty="0"/>
          </a:p>
        </p:txBody>
      </p:sp>
      <p:sp>
        <p:nvSpPr>
          <p:cNvPr id="3" name="Footer Placeholder 2"/>
          <p:cNvSpPr>
            <a:spLocks noGrp="1"/>
          </p:cNvSpPr>
          <p:nvPr>
            <p:ph type="ftr" sz="quarter" idx="22"/>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3"/>
          </p:nvPr>
        </p:nvSpPr>
        <p:spPr/>
        <p:txBody>
          <a:bodyPr/>
          <a:lstStyle/>
          <a:p>
            <a:fld id="{6D81F743-FBF4-4AAB-BF1E-09D0097B96F2}" type="slidenum">
              <a:rPr lang="en-US" smtClean="0"/>
              <a:pPr/>
              <a:t>‹#›</a:t>
            </a:fld>
            <a:endParaRPr lang="en-US" dirty="0"/>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760199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 2021 California Institute of Technology. Government sponsorship acknowledged.</a:t>
            </a:r>
            <a:endParaRPr lang="en-US" dirty="0"/>
          </a:p>
        </p:txBody>
      </p:sp>
    </p:spTree>
    <p:extLst>
      <p:ext uri="{BB962C8B-B14F-4D97-AF65-F5344CB8AC3E}">
        <p14:creationId xmlns:p14="http://schemas.microsoft.com/office/powerpoint/2010/main" val="320791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p:txBody>
          <a:bodyPr/>
          <a:lstStyle/>
          <a:p>
            <a:r>
              <a:rPr lang="en-US"/>
              <a:t>6/30/21</a:t>
            </a:r>
            <a:endParaRPr lang="en-US" dirty="0"/>
          </a:p>
        </p:txBody>
      </p:sp>
      <p:sp>
        <p:nvSpPr>
          <p:cNvPr id="3" name="Footer Placeholder 2"/>
          <p:cNvSpPr>
            <a:spLocks noGrp="1"/>
          </p:cNvSpPr>
          <p:nvPr>
            <p:ph type="ftr" sz="quarter" idx="22"/>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3"/>
          </p:nvPr>
        </p:nvSpPr>
        <p:spPr/>
        <p:txBody>
          <a:bodyPr/>
          <a:lstStyle/>
          <a:p>
            <a:fld id="{16356448-7EEE-4D0D-AE32-557A2392817F}" type="slidenum">
              <a:rPr lang="en-US" smtClean="0"/>
              <a:pPr/>
              <a:t>‹#›</a:t>
            </a:fld>
            <a:endParaRPr lang="en-US" dirty="0"/>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688214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p:txBody>
          <a:bodyPr/>
          <a:lstStyle/>
          <a:p>
            <a:r>
              <a:rPr lang="en-US"/>
              <a:t>6/30/21</a:t>
            </a:r>
            <a:endParaRPr lang="en-US" dirty="0"/>
          </a:p>
        </p:txBody>
      </p:sp>
      <p:sp>
        <p:nvSpPr>
          <p:cNvPr id="3" name="Footer Placeholder 2"/>
          <p:cNvSpPr>
            <a:spLocks noGrp="1"/>
          </p:cNvSpPr>
          <p:nvPr>
            <p:ph type="ftr" sz="quarter" idx="26"/>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7"/>
          </p:nvPr>
        </p:nvSpPr>
        <p:spPr/>
        <p:txBody>
          <a:bodyPr/>
          <a:lstStyle/>
          <a:p>
            <a:fld id="{0A79206F-C929-453C-B7BF-19A540401EF1}" type="slidenum">
              <a:rPr lang="en-US" smtClean="0"/>
              <a:pPr/>
              <a:t>‹#›</a:t>
            </a:fld>
            <a:endParaRPr lang="en-US" dirty="0"/>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59312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p:txBody>
          <a:bodyPr/>
          <a:lstStyle/>
          <a:p>
            <a:r>
              <a:rPr lang="en-US"/>
              <a:t>6/30/21</a:t>
            </a:r>
            <a:endParaRPr lang="en-US" dirty="0"/>
          </a:p>
        </p:txBody>
      </p:sp>
      <p:sp>
        <p:nvSpPr>
          <p:cNvPr id="3" name="Footer Placeholder 2"/>
          <p:cNvSpPr>
            <a:spLocks noGrp="1"/>
          </p:cNvSpPr>
          <p:nvPr>
            <p:ph type="ftr" sz="quarter" idx="26"/>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7"/>
          </p:nvPr>
        </p:nvSpPr>
        <p:spPr/>
        <p:txBody>
          <a:bodyPr/>
          <a:lstStyle/>
          <a:p>
            <a:fld id="{7C3E947D-4126-44FB-8EC6-F80A3BAA18D4}" type="slidenum">
              <a:rPr lang="en-US" smtClean="0"/>
              <a:pPr/>
              <a:t>‹#›</a:t>
            </a:fld>
            <a:endParaRPr lang="en-US" dirty="0"/>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326211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White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r>
              <a:rPr lang="en-US"/>
              <a:t>6/30/21</a:t>
            </a:r>
            <a:endParaRPr lang="en-US" dirty="0"/>
          </a:p>
        </p:txBody>
      </p:sp>
      <p:sp>
        <p:nvSpPr>
          <p:cNvPr id="3" name="Footer Placeholder 2"/>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0"/>
          </p:nvPr>
        </p:nvSpPr>
        <p:spPr/>
        <p:txBody>
          <a:bodyPr/>
          <a:lstStyle/>
          <a:p>
            <a:fld id="{F45B3F8F-DC85-41EB-9D22-D06541A0ACDE}"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2190340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nd Dar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p:txBody>
          <a:bodyPr/>
          <a:lstStyle/>
          <a:p>
            <a:r>
              <a:rPr lang="en-US"/>
              <a:t>6/30/21</a:t>
            </a:r>
            <a:endParaRPr lang="en-US" dirty="0"/>
          </a:p>
        </p:txBody>
      </p:sp>
      <p:sp>
        <p:nvSpPr>
          <p:cNvPr id="3" name="Footer Placeholder 2"/>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8" name="Slide Number Placeholder 7"/>
          <p:cNvSpPr>
            <a:spLocks noGrp="1"/>
          </p:cNvSpPr>
          <p:nvPr>
            <p:ph type="sldNum" sz="quarter" idx="20"/>
          </p:nvPr>
        </p:nvSpPr>
        <p:spPr/>
        <p:txBody>
          <a:bodyPr/>
          <a:lstStyle/>
          <a:p>
            <a:fld id="{7F015878-4578-4C49-BC72-FE830FC5A6D7}" type="slidenum">
              <a:rPr lang="en-US" smtClean="0"/>
              <a:pPr/>
              <a:t>‹#›</a:t>
            </a:fld>
            <a:endParaRPr lang="en-US" dirty="0"/>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120805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4" name="Slide Number Placeholder 3"/>
          <p:cNvSpPr>
            <a:spLocks noGrp="1"/>
          </p:cNvSpPr>
          <p:nvPr>
            <p:ph type="sldNum" sz="quarter" idx="12"/>
          </p:nvPr>
        </p:nvSpPr>
        <p:spPr/>
        <p:txBody>
          <a:bodyPr/>
          <a:lstStyle/>
          <a:p>
            <a:fld id="{72306A69-C78D-46AD-9B4E-1E66EF195C51}" type="slidenum">
              <a:rPr lang="en-US" smtClean="0"/>
              <a:pPr/>
              <a:t>‹#›</a:t>
            </a:fld>
            <a:endParaRPr lang="en-US" dirty="0"/>
          </a:p>
        </p:txBody>
      </p:sp>
      <p:sp>
        <p:nvSpPr>
          <p:cNvPr id="6" name="TextBox 5"/>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Tree>
    <p:extLst>
      <p:ext uri="{BB962C8B-B14F-4D97-AF65-F5344CB8AC3E}">
        <p14:creationId xmlns:p14="http://schemas.microsoft.com/office/powerpoint/2010/main" val="192127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6/30/21</a:t>
            </a:r>
            <a:endParaRPr lang="en-US" dirty="0"/>
          </a:p>
        </p:txBody>
      </p:sp>
      <p:sp>
        <p:nvSpPr>
          <p:cNvPr id="5" name="Footer Placeholder 4"/>
          <p:cNvSpPr>
            <a:spLocks noGrp="1"/>
          </p:cNvSpPr>
          <p:nvPr>
            <p:ph type="ftr" sz="quarter" idx="15"/>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16"/>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3802582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Dark Gray">
    <p:bg>
      <p:bgPr>
        <a:solidFill>
          <a:schemeClr val="tx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r>
              <a:rPr lang="en-US"/>
              <a:t>6/30/21</a:t>
            </a:r>
            <a:endParaRPr lang="en-US" dirty="0"/>
          </a:p>
        </p:txBody>
      </p:sp>
      <p:sp>
        <p:nvSpPr>
          <p:cNvPr id="5" name="Footer Placeholder 4"/>
          <p:cNvSpPr>
            <a:spLocks noGrp="1"/>
          </p:cNvSpPr>
          <p:nvPr>
            <p:ph type="ftr" sz="quarter" idx="15"/>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16"/>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255675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4" name="Slide Number Placeholder 3"/>
          <p:cNvSpPr>
            <a:spLocks noGrp="1"/>
          </p:cNvSpPr>
          <p:nvPr>
            <p:ph type="sldNum" sz="quarter" idx="12"/>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374141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3" name="Straight Connector 2"/>
          <p:cNvCxnSpPr/>
          <p:nvPr userDrawn="1"/>
        </p:nvCxnSpPr>
        <p:spPr>
          <a:xfrm>
            <a:off x="2538518" y="2571750"/>
            <a:ext cx="4057288"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1" y="2790066"/>
            <a:ext cx="9144000" cy="400153"/>
          </a:xfrm>
          <a:prstGeom prst="rect">
            <a:avLst/>
          </a:prstGeom>
          <a:noFill/>
        </p:spPr>
        <p:txBody>
          <a:bodyPr wrap="square" rtlCol="0" anchor="ctr">
            <a:noAutofit/>
          </a:bodyPr>
          <a:lstStyle/>
          <a:p>
            <a:pPr algn="ctr"/>
            <a:r>
              <a:rPr lang="en-US" sz="2000" kern="0" spc="70" dirty="0">
                <a:solidFill>
                  <a:schemeClr val="accent1"/>
                </a:solidFill>
              </a:rPr>
              <a:t>jpl.nasa.gov</a:t>
            </a:r>
          </a:p>
        </p:txBody>
      </p:sp>
      <p:pic>
        <p:nvPicPr>
          <p:cNvPr id="6" name="Picture 5"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381408"/>
            <a:ext cx="4057288" cy="1127025"/>
          </a:xfrm>
          <a:prstGeom prst="rect">
            <a:avLst/>
          </a:prstGeom>
        </p:spPr>
      </p:pic>
      <p:sp>
        <p:nvSpPr>
          <p:cNvPr id="2" name="Date Placeholder 1"/>
          <p:cNvSpPr>
            <a:spLocks noGrp="1"/>
          </p:cNvSpPr>
          <p:nvPr>
            <p:ph type="dt" sz="half" idx="10"/>
          </p:nvPr>
        </p:nvSpPr>
        <p:spPr/>
        <p:txBody>
          <a:bodyPr/>
          <a:lstStyle/>
          <a:p>
            <a:r>
              <a:rPr lang="en-US"/>
              <a:t>6/30/21</a:t>
            </a:r>
            <a:endParaRPr lang="en-US" dirty="0"/>
          </a:p>
        </p:txBody>
      </p:sp>
      <p:sp>
        <p:nvSpPr>
          <p:cNvPr id="5" name="Footer Placeholder 4"/>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7" name="Slide Number Placeholder 6"/>
          <p:cNvSpPr>
            <a:spLocks noGrp="1"/>
          </p:cNvSpPr>
          <p:nvPr>
            <p:ph type="sldNum" sz="quarter" idx="12"/>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1796731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r>
              <a:rPr lang="en-US"/>
              <a:t>6/30/21</a:t>
            </a:r>
            <a:endParaRPr lang="en-US" dirty="0"/>
          </a:p>
        </p:txBody>
      </p:sp>
      <p:sp>
        <p:nvSpPr>
          <p:cNvPr id="5" name="Footer Placeholder 4"/>
          <p:cNvSpPr>
            <a:spLocks noGrp="1"/>
          </p:cNvSpPr>
          <p:nvPr>
            <p:ph type="ftr" sz="quarter" idx="21"/>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6" name="Picture 5" descr="Tribrand_ColorWhite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2008238"/>
            <a:ext cx="4057288" cy="1127025"/>
          </a:xfrm>
          <a:prstGeom prst="rect">
            <a:avLst/>
          </a:prstGeom>
        </p:spPr>
      </p:pic>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a:t>Ⓒ 2021 California Institute of Technology. Government sponsorship acknowledged.</a:t>
            </a:r>
            <a:endParaRPr lang="en-US" dirty="0"/>
          </a:p>
        </p:txBody>
      </p:sp>
      <p:sp>
        <p:nvSpPr>
          <p:cNvPr id="4" name="Slide Number Placeholder 3"/>
          <p:cNvSpPr>
            <a:spLocks noGrp="1"/>
          </p:cNvSpPr>
          <p:nvPr>
            <p:ph type="sldNum" sz="quarter" idx="12"/>
          </p:nvPr>
        </p:nvSpPr>
        <p:spPr/>
        <p:txBody>
          <a:body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139523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r>
              <a:rPr lang="en-US"/>
              <a:t>6/30/21</a:t>
            </a:r>
            <a:endParaRPr lang="en-US" dirty="0"/>
          </a:p>
        </p:txBody>
      </p:sp>
      <p:sp>
        <p:nvSpPr>
          <p:cNvPr id="3" name="Footer Placeholder 2"/>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r>
              <a:rPr lang="en-US"/>
              <a:t>6/30/21</a:t>
            </a:r>
            <a:endParaRPr lang="en-US" dirty="0"/>
          </a:p>
        </p:txBody>
      </p:sp>
      <p:sp>
        <p:nvSpPr>
          <p:cNvPr id="5" name="Footer Placeholder 4"/>
          <p:cNvSpPr>
            <a:spLocks noGrp="1"/>
          </p:cNvSpPr>
          <p:nvPr>
            <p:ph type="ftr" sz="quarter" idx="21"/>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r>
              <a:rPr lang="en-US"/>
              <a:t>6/30/21</a:t>
            </a:r>
            <a:endParaRPr lang="en-US" dirty="0"/>
          </a:p>
        </p:txBody>
      </p:sp>
      <p:sp>
        <p:nvSpPr>
          <p:cNvPr id="5" name="Footer Placeholder 4"/>
          <p:cNvSpPr>
            <a:spLocks noGrp="1"/>
          </p:cNvSpPr>
          <p:nvPr>
            <p:ph type="ftr" sz="quarter" idx="19"/>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r>
              <a:rPr lang="en-US"/>
              <a:t>6/30/21</a:t>
            </a:r>
            <a:endParaRPr lang="en-US" dirty="0"/>
          </a:p>
        </p:txBody>
      </p:sp>
      <p:sp>
        <p:nvSpPr>
          <p:cNvPr id="5" name="Footer Placeholder 4"/>
          <p:cNvSpPr>
            <a:spLocks noGrp="1"/>
          </p:cNvSpPr>
          <p:nvPr>
            <p:ph type="ftr" sz="quarter" idx="21"/>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r>
              <a:rPr lang="en-US"/>
              <a:t>6/30/21</a:t>
            </a:r>
            <a:endParaRPr lang="en-US" dirty="0"/>
          </a:p>
        </p:txBody>
      </p:sp>
      <p:sp>
        <p:nvSpPr>
          <p:cNvPr id="5" name="Footer Placeholder 4"/>
          <p:cNvSpPr>
            <a:spLocks noGrp="1"/>
          </p:cNvSpPr>
          <p:nvPr>
            <p:ph type="ftr" sz="quarter" idx="22"/>
          </p:nvPr>
        </p:nvSpPr>
        <p:spPr/>
        <p:txBody>
          <a:body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r>
              <a:rPr lang="en-US"/>
              <a:t>6/30/21</a:t>
            </a:r>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 id="2147483653" r:id="rId13"/>
    <p:sldLayoutId id="2147483654" r:id="rId14"/>
    <p:sldLayoutId id="2147483656" r:id="rId15"/>
    <p:sldLayoutId id="2147483657" r:id="rId16"/>
    <p:sldLayoutId id="2147483658" r:id="rId17"/>
    <p:sldLayoutId id="2147483659" r:id="rId18"/>
    <p:sldLayoutId id="2147483660" r:id="rId19"/>
    <p:sldLayoutId id="2147483693"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4802823"/>
            <a:ext cx="1422400"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r>
              <a:rPr lang="en-US"/>
              <a:t>6/30/21</a:t>
            </a:r>
            <a:endParaRPr lang="en-US" dirty="0"/>
          </a:p>
        </p:txBody>
      </p:sp>
      <p:sp>
        <p:nvSpPr>
          <p:cNvPr id="5" name="Footer Placeholder 4"/>
          <p:cNvSpPr>
            <a:spLocks noGrp="1"/>
          </p:cNvSpPr>
          <p:nvPr>
            <p:ph type="ftr" sz="quarter" idx="3"/>
          </p:nvPr>
        </p:nvSpPr>
        <p:spPr>
          <a:xfrm>
            <a:off x="1676400" y="4802823"/>
            <a:ext cx="5775960"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 2021 California Institute of Technology. Government sponsorship acknowledged.</a:t>
            </a:r>
            <a:endParaRPr lang="en-US" dirty="0"/>
          </a:p>
        </p:txBody>
      </p:sp>
      <p:sp>
        <p:nvSpPr>
          <p:cNvPr id="6" name="Slide Number Placeholder 5"/>
          <p:cNvSpPr>
            <a:spLocks noGrp="1"/>
          </p:cNvSpPr>
          <p:nvPr>
            <p:ph type="sldNum" sz="quarter" idx="4"/>
          </p:nvPr>
        </p:nvSpPr>
        <p:spPr>
          <a:xfrm>
            <a:off x="7452360" y="4802823"/>
            <a:ext cx="60137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11C0F2E9-13F1-4B54-979A-5E00D7D5723C}" type="slidenum">
              <a:rPr lang="en-US" smtClean="0"/>
              <a:pPr/>
              <a:t>‹#›</a:t>
            </a:fld>
            <a:endParaRPr lang="en-US" dirty="0"/>
          </a:p>
        </p:txBody>
      </p:sp>
    </p:spTree>
    <p:extLst>
      <p:ext uri="{BB962C8B-B14F-4D97-AF65-F5344CB8AC3E}">
        <p14:creationId xmlns:p14="http://schemas.microsoft.com/office/powerpoint/2010/main" val="2816072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4"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457200" rtl="0" eaLnBrk="1" latinLnBrk="0" hangingPunct="1">
        <a:spcBef>
          <a:spcPct val="0"/>
        </a:spcBef>
        <a:buNone/>
        <a:defRPr sz="2400" b="1" kern="1200">
          <a:solidFill>
            <a:schemeClr val="bg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bg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kern="1200">
          <a:solidFill>
            <a:schemeClr val="bg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bg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bg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hyperlink" Target="mailto:kevin.m.grimes@jpl.nas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ds-imaging.jpl.nasa.gov/solr/pds_archives/select?q=*:*&amp;wt=json"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asfadmin/thin-egress-app" TargetMode="Externa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ds-imaging.jpl.nasa.gov/search" TargetMode="Externa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ds-imaging.jpl.nasa.gov/search"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ds-imaging.jpl.nasa.gov/data"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ds-imaging.jpl.nasa.gov/data"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ds-imaging.jpl.nasa.gov/solr/pds_archives/select?q=*:*&amp;wt=json"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840887-932F-EF41-96C0-7E0B2C459213}"/>
              </a:ext>
            </a:extLst>
          </p:cNvPr>
          <p:cNvSpPr/>
          <p:nvPr/>
        </p:nvSpPr>
        <p:spPr>
          <a:xfrm>
            <a:off x="5780870" y="3993324"/>
            <a:ext cx="3161185" cy="792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10" name="Picture Placeholder 9">
            <a:extLst>
              <a:ext uri="{FF2B5EF4-FFF2-40B4-BE49-F238E27FC236}">
                <a16:creationId xmlns:a16="http://schemas.microsoft.com/office/drawing/2014/main" id="{C0A3CF7D-9CF4-3041-ABF6-BC839BB25DD1}"/>
              </a:ext>
            </a:extLst>
          </p:cNvPr>
          <p:cNvPicPr>
            <a:picLocks noGrp="1" noChangeAspect="1"/>
          </p:cNvPicPr>
          <p:nvPr>
            <p:ph type="pic" sz="quarter" idx="14"/>
          </p:nvPr>
        </p:nvPicPr>
        <p:blipFill>
          <a:blip r:embed="rId3"/>
          <a:srcRect l="9532" r="9532"/>
          <a:stretch>
            <a:fillRect/>
          </a:stretch>
        </p:blipFill>
        <p:spPr/>
      </p:pic>
      <p:sp>
        <p:nvSpPr>
          <p:cNvPr id="2" name="Text Placeholder 1"/>
          <p:cNvSpPr>
            <a:spLocks noGrp="1"/>
          </p:cNvSpPr>
          <p:nvPr>
            <p:ph type="body" sz="quarter" idx="10"/>
          </p:nvPr>
        </p:nvSpPr>
        <p:spPr>
          <a:xfrm>
            <a:off x="5687785" y="144015"/>
            <a:ext cx="3347357" cy="826391"/>
          </a:xfrm>
        </p:spPr>
        <p:txBody>
          <a:bodyPr/>
          <a:lstStyle/>
          <a:p>
            <a:r>
              <a:rPr lang="en-US" sz="1100" dirty="0"/>
              <a:t>5</a:t>
            </a:r>
            <a:r>
              <a:rPr lang="en-US" sz="1100" baseline="30000" dirty="0"/>
              <a:t>th</a:t>
            </a:r>
            <a:r>
              <a:rPr lang="en-US" sz="1100" dirty="0"/>
              <a:t> Planetary Data Workshop &amp;</a:t>
            </a:r>
            <a:br>
              <a:rPr lang="en-US" sz="1100" dirty="0"/>
            </a:br>
            <a:r>
              <a:rPr lang="en-US" sz="1100" dirty="0"/>
              <a:t> 2</a:t>
            </a:r>
            <a:r>
              <a:rPr lang="en-US" sz="1100" baseline="30000" dirty="0"/>
              <a:t>nd</a:t>
            </a:r>
            <a:r>
              <a:rPr lang="en-US" sz="1100" dirty="0"/>
              <a:t> Planetary Science Informatics and Data Analytics Meeting</a:t>
            </a:r>
          </a:p>
        </p:txBody>
      </p:sp>
      <p:sp>
        <p:nvSpPr>
          <p:cNvPr id="3" name="Text Placeholder 2"/>
          <p:cNvSpPr>
            <a:spLocks noGrp="1"/>
          </p:cNvSpPr>
          <p:nvPr>
            <p:ph type="body" sz="quarter" idx="11"/>
          </p:nvPr>
        </p:nvSpPr>
        <p:spPr>
          <a:xfrm>
            <a:off x="5687785" y="990726"/>
            <a:ext cx="3347357" cy="1090946"/>
          </a:xfrm>
        </p:spPr>
        <p:txBody>
          <a:bodyPr/>
          <a:lstStyle/>
          <a:p>
            <a:r>
              <a:rPr lang="en-US" sz="1600" dirty="0"/>
              <a:t>Cloud Processing of </a:t>
            </a:r>
            <a:br>
              <a:rPr lang="en-US" sz="1600" dirty="0"/>
            </a:br>
            <a:r>
              <a:rPr lang="en-US" sz="1600" dirty="0"/>
              <a:t>PDS Archival Products with Amazon Web Services, Kubernetes, and Elasticsearch</a:t>
            </a:r>
          </a:p>
        </p:txBody>
      </p:sp>
      <p:sp>
        <p:nvSpPr>
          <p:cNvPr id="5" name="Text Placeholder 4"/>
          <p:cNvSpPr>
            <a:spLocks noGrp="1"/>
          </p:cNvSpPr>
          <p:nvPr>
            <p:ph type="body" sz="quarter" idx="15"/>
          </p:nvPr>
        </p:nvSpPr>
        <p:spPr>
          <a:xfrm>
            <a:off x="5687785" y="2141180"/>
            <a:ext cx="3347357" cy="1196824"/>
          </a:xfrm>
        </p:spPr>
        <p:txBody>
          <a:bodyPr/>
          <a:lstStyle/>
          <a:p>
            <a:r>
              <a:rPr lang="en-US" sz="1050" dirty="0"/>
              <a:t>Kevin Grimes – </a:t>
            </a:r>
            <a:r>
              <a:rPr lang="en-US" sz="1050" dirty="0">
                <a:hlinkClick r:id="rId4"/>
              </a:rPr>
              <a:t>kevin.m.grimes@jpl.nasa.gov</a:t>
            </a:r>
            <a:endParaRPr lang="en-US" sz="1050" dirty="0"/>
          </a:p>
          <a:p>
            <a:endParaRPr lang="en-US" sz="1050" dirty="0"/>
          </a:p>
          <a:p>
            <a:r>
              <a:rPr lang="en-US" sz="1050" dirty="0"/>
              <a:t>Co-Authors: Rishi Verma, James Michael McAuley, Tariq Soliman, Anil </a:t>
            </a:r>
            <a:r>
              <a:rPr lang="en-US" sz="1050" dirty="0" err="1"/>
              <a:t>Natha</a:t>
            </a:r>
            <a:r>
              <a:rPr lang="en-US" sz="1050" dirty="0"/>
              <a:t>, Zachary M. Taylor</a:t>
            </a:r>
          </a:p>
          <a:p>
            <a:endParaRPr lang="en-US" sz="1050" dirty="0"/>
          </a:p>
          <a:p>
            <a:r>
              <a:rPr lang="en-US" sz="1050" dirty="0"/>
              <a:t>Wednesday, June 30, 2021</a:t>
            </a:r>
          </a:p>
        </p:txBody>
      </p:sp>
      <p:sp>
        <p:nvSpPr>
          <p:cNvPr id="4" name="Footer Placeholder 3"/>
          <p:cNvSpPr>
            <a:spLocks noGrp="1"/>
          </p:cNvSpPr>
          <p:nvPr>
            <p:ph type="ftr" sz="quarter" idx="17"/>
          </p:nvPr>
        </p:nvSpPr>
        <p:spPr>
          <a:xfrm>
            <a:off x="5687783" y="4174982"/>
            <a:ext cx="3347358" cy="911380"/>
          </a:xfrm>
          <a:noFill/>
        </p:spPr>
        <p:txBody>
          <a:bodyPr/>
          <a:lstStyle/>
          <a:p>
            <a:r>
              <a:rPr lang="en-US" sz="600" dirty="0">
                <a:solidFill>
                  <a:schemeClr val="tx2"/>
                </a:solidFill>
              </a:rPr>
              <a:t>Ⓒ 2021 California Institute of Technology. Government sponsorship acknowledged.</a:t>
            </a:r>
            <a:br>
              <a:rPr lang="en-US" sz="600" dirty="0">
                <a:solidFill>
                  <a:schemeClr val="tx2"/>
                </a:solidFill>
              </a:rPr>
            </a:br>
            <a:endParaRPr lang="en-US" sz="600" dirty="0">
              <a:solidFill>
                <a:schemeClr val="tx2"/>
              </a:solidFill>
            </a:endParaRPr>
          </a:p>
          <a:p>
            <a:r>
              <a:rPr lang="en-US" sz="600" dirty="0">
                <a:solidFill>
                  <a:schemeClr val="tx2"/>
                </a:solidFill>
              </a:rPr>
              <a:t>Reference herein to any specific commercial product, process, or service by trade name, trademark, manufacturer, or otherwise, does not constitute or imply its endorsement by the United States Government or the Jet Propulsion Laboratory, California Institute of Technology.</a:t>
            </a:r>
          </a:p>
          <a:p>
            <a:endParaRPr lang="en-US" sz="600" dirty="0">
              <a:solidFill>
                <a:schemeClr val="tx2"/>
              </a:solidFill>
            </a:endParaRPr>
          </a:p>
          <a:p>
            <a:r>
              <a:rPr lang="en-US" sz="600" dirty="0">
                <a:solidFill>
                  <a:schemeClr val="tx2"/>
                </a:solidFill>
              </a:rPr>
              <a:t>Any and all permissions have been obtained and proper credit of third party material has been cited in the “References” section.</a:t>
            </a:r>
          </a:p>
        </p:txBody>
      </p:sp>
      <p:pic>
        <p:nvPicPr>
          <p:cNvPr id="12" name="Picture 11">
            <a:extLst>
              <a:ext uri="{FF2B5EF4-FFF2-40B4-BE49-F238E27FC236}">
                <a16:creationId xmlns:a16="http://schemas.microsoft.com/office/drawing/2014/main" id="{39F1EAA7-17B9-154A-BC5B-4623A24946D8}"/>
              </a:ext>
            </a:extLst>
          </p:cNvPr>
          <p:cNvPicPr>
            <a:picLocks noChangeAspect="1"/>
          </p:cNvPicPr>
          <p:nvPr/>
        </p:nvPicPr>
        <p:blipFill>
          <a:blip r:embed="rId5"/>
          <a:stretch>
            <a:fillRect/>
          </a:stretch>
        </p:blipFill>
        <p:spPr>
          <a:xfrm>
            <a:off x="5873956" y="3326382"/>
            <a:ext cx="2975012" cy="826392"/>
          </a:xfrm>
          <a:prstGeom prst="rect">
            <a:avLst/>
          </a:prstGeom>
        </p:spPr>
      </p:pic>
    </p:spTree>
    <p:extLst>
      <p:ext uri="{BB962C8B-B14F-4D97-AF65-F5344CB8AC3E}">
        <p14:creationId xmlns:p14="http://schemas.microsoft.com/office/powerpoint/2010/main" val="23532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F2F33-31CD-6B40-A4D5-E5054CFA9E42}"/>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FAC427A-6275-DC44-981B-BA226A1DA29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E7445CA0-A7A2-E240-8CD7-F25811394C3C}"/>
              </a:ext>
            </a:extLst>
          </p:cNvPr>
          <p:cNvSpPr>
            <a:spLocks noGrp="1"/>
          </p:cNvSpPr>
          <p:nvPr>
            <p:ph type="body" sz="quarter" idx="14"/>
          </p:nvPr>
        </p:nvSpPr>
        <p:spPr/>
        <p:txBody>
          <a:bodyPr/>
          <a:lstStyle/>
          <a:p>
            <a:r>
              <a:rPr lang="en-US" dirty="0"/>
              <a:t>Existing backend architecture</a:t>
            </a:r>
          </a:p>
        </p:txBody>
      </p:sp>
      <p:sp>
        <p:nvSpPr>
          <p:cNvPr id="5" name="Content Placeholder 4">
            <a:extLst>
              <a:ext uri="{FF2B5EF4-FFF2-40B4-BE49-F238E27FC236}">
                <a16:creationId xmlns:a16="http://schemas.microsoft.com/office/drawing/2014/main" id="{7A41DDC3-543A-BC4B-94F3-D186467F9EF4}"/>
              </a:ext>
            </a:extLst>
          </p:cNvPr>
          <p:cNvSpPr>
            <a:spLocks noGrp="1"/>
          </p:cNvSpPr>
          <p:nvPr>
            <p:ph sz="quarter" idx="19"/>
          </p:nvPr>
        </p:nvSpPr>
        <p:spPr>
          <a:xfrm>
            <a:off x="253999" y="1279286"/>
            <a:ext cx="3787803" cy="1755907"/>
          </a:xfrm>
        </p:spPr>
        <p:txBody>
          <a:bodyPr/>
          <a:lstStyle/>
          <a:p>
            <a:r>
              <a:rPr lang="en-US" sz="1600" i="1" dirty="0">
                <a:solidFill>
                  <a:schemeClr val="bg2"/>
                </a:solidFill>
              </a:rPr>
              <a:t>Image Atlas</a:t>
            </a:r>
          </a:p>
          <a:p>
            <a:r>
              <a:rPr lang="en-US" sz="1600" i="1" dirty="0">
                <a:solidFill>
                  <a:schemeClr val="bg2"/>
                </a:solidFill>
              </a:rPr>
              <a:t>Data access</a:t>
            </a:r>
          </a:p>
          <a:p>
            <a:r>
              <a:rPr lang="en-US" sz="1600" b="1" dirty="0"/>
              <a:t>Search</a:t>
            </a:r>
          </a:p>
          <a:p>
            <a:pPr lvl="1"/>
            <a:r>
              <a:rPr lang="en-US" sz="1400" dirty="0" err="1"/>
              <a:t>Solr</a:t>
            </a:r>
            <a:r>
              <a:rPr lang="en-US" sz="1400" dirty="0"/>
              <a:t> endpoint exposed to internet</a:t>
            </a:r>
          </a:p>
          <a:p>
            <a:pPr lvl="1"/>
            <a:r>
              <a:rPr lang="en-US" sz="1400" dirty="0"/>
              <a:t>Powerful functionality</a:t>
            </a:r>
          </a:p>
          <a:p>
            <a:pPr lvl="1"/>
            <a:r>
              <a:rPr lang="en-US" sz="1400" dirty="0"/>
              <a:t>Diverse content indexed</a:t>
            </a:r>
          </a:p>
          <a:p>
            <a:pPr lvl="2"/>
            <a:r>
              <a:rPr lang="en-US" sz="1200" dirty="0"/>
              <a:t>40+ million PDS labels</a:t>
            </a:r>
          </a:p>
          <a:p>
            <a:pPr lvl="2"/>
            <a:r>
              <a:rPr lang="en-US" sz="1200" dirty="0"/>
              <a:t>“Common” metadata</a:t>
            </a:r>
          </a:p>
          <a:p>
            <a:pPr lvl="2"/>
            <a:r>
              <a:rPr lang="en-US" sz="1200" dirty="0"/>
              <a:t>Machine-learning enhanced metadata</a:t>
            </a:r>
          </a:p>
        </p:txBody>
      </p:sp>
      <p:sp>
        <p:nvSpPr>
          <p:cNvPr id="6" name="Date Placeholder 5">
            <a:extLst>
              <a:ext uri="{FF2B5EF4-FFF2-40B4-BE49-F238E27FC236}">
                <a16:creationId xmlns:a16="http://schemas.microsoft.com/office/drawing/2014/main" id="{12C9DFC0-988D-574F-BF1C-DE00763C961A}"/>
              </a:ext>
            </a:extLst>
          </p:cNvPr>
          <p:cNvSpPr>
            <a:spLocks noGrp="1"/>
          </p:cNvSpPr>
          <p:nvPr>
            <p:ph type="dt" sz="half" idx="20"/>
          </p:nvPr>
        </p:nvSpPr>
        <p:spPr/>
        <p:txBody>
          <a:bodyPr/>
          <a:lstStyle/>
          <a:p>
            <a:r>
              <a:rPr lang="en-US"/>
              <a:t>6/30/21</a:t>
            </a:r>
            <a:endParaRPr lang="en-US" dirty="0"/>
          </a:p>
        </p:txBody>
      </p:sp>
      <p:sp>
        <p:nvSpPr>
          <p:cNvPr id="7" name="Footer Placeholder 6">
            <a:extLst>
              <a:ext uri="{FF2B5EF4-FFF2-40B4-BE49-F238E27FC236}">
                <a16:creationId xmlns:a16="http://schemas.microsoft.com/office/drawing/2014/main" id="{96436476-BB5D-0646-8FF1-98905760292C}"/>
              </a:ext>
            </a:extLst>
          </p:cNvPr>
          <p:cNvSpPr>
            <a:spLocks noGrp="1"/>
          </p:cNvSpPr>
          <p:nvPr>
            <p:ph type="ftr" sz="quarter" idx="21"/>
          </p:nvPr>
        </p:nvSpPr>
        <p:spPr/>
        <p:txBody>
          <a:bodyPr/>
          <a:lstStyle/>
          <a:p>
            <a:r>
              <a:rPr lang="en-US" dirty="0">
                <a:solidFill>
                  <a:schemeClr val="tx2"/>
                </a:solidFill>
              </a:rPr>
              <a:t>Ⓒ 2021 California Institute of Technology. Government sponsorship acknowledged.</a:t>
            </a:r>
          </a:p>
        </p:txBody>
      </p:sp>
      <p:sp>
        <p:nvSpPr>
          <p:cNvPr id="8" name="Slide Number Placeholder 7">
            <a:extLst>
              <a:ext uri="{FF2B5EF4-FFF2-40B4-BE49-F238E27FC236}">
                <a16:creationId xmlns:a16="http://schemas.microsoft.com/office/drawing/2014/main" id="{62F1CD03-7336-E546-9E4D-098E4A979937}"/>
              </a:ext>
            </a:extLst>
          </p:cNvPr>
          <p:cNvSpPr>
            <a:spLocks noGrp="1"/>
          </p:cNvSpPr>
          <p:nvPr>
            <p:ph type="sldNum" sz="quarter" idx="22"/>
          </p:nvPr>
        </p:nvSpPr>
        <p:spPr/>
        <p:txBody>
          <a:bodyPr/>
          <a:lstStyle/>
          <a:p>
            <a:fld id="{0E0E1749-0B7E-403A-A9A7-95F2ED1F2891}" type="slidenum">
              <a:rPr lang="en-US" smtClean="0"/>
              <a:pPr/>
              <a:t>10</a:t>
            </a:fld>
            <a:endParaRPr lang="en-US" dirty="0"/>
          </a:p>
        </p:txBody>
      </p:sp>
      <p:sp>
        <p:nvSpPr>
          <p:cNvPr id="16" name="TextBox 15">
            <a:extLst>
              <a:ext uri="{FF2B5EF4-FFF2-40B4-BE49-F238E27FC236}">
                <a16:creationId xmlns:a16="http://schemas.microsoft.com/office/drawing/2014/main" id="{24F4B170-BC44-4546-B12A-A543C570B04A}"/>
              </a:ext>
            </a:extLst>
          </p:cNvPr>
          <p:cNvSpPr txBox="1"/>
          <p:nvPr/>
        </p:nvSpPr>
        <p:spPr>
          <a:xfrm>
            <a:off x="424527" y="4052104"/>
            <a:ext cx="4147473" cy="369332"/>
          </a:xfrm>
          <a:prstGeom prst="rect">
            <a:avLst/>
          </a:prstGeom>
          <a:noFill/>
        </p:spPr>
        <p:txBody>
          <a:bodyPr wrap="square" rtlCol="0">
            <a:spAutoFit/>
          </a:bodyPr>
          <a:lstStyle/>
          <a:p>
            <a:r>
              <a:rPr lang="en-US" dirty="0">
                <a:hlinkClick r:id="rId2"/>
              </a:rPr>
              <a:t>https://pds-imaging.jpl.nasa.gov/solr</a:t>
            </a:r>
            <a:endParaRPr lang="en-US" dirty="0"/>
          </a:p>
        </p:txBody>
      </p:sp>
      <p:pic>
        <p:nvPicPr>
          <p:cNvPr id="11" name="Picture 10">
            <a:extLst>
              <a:ext uri="{FF2B5EF4-FFF2-40B4-BE49-F238E27FC236}">
                <a16:creationId xmlns:a16="http://schemas.microsoft.com/office/drawing/2014/main" id="{BC1C73E0-7FC7-7A4C-B855-AC55DFE0F745}"/>
              </a:ext>
            </a:extLst>
          </p:cNvPr>
          <p:cNvPicPr>
            <a:picLocks noChangeAspect="1"/>
          </p:cNvPicPr>
          <p:nvPr/>
        </p:nvPicPr>
        <p:blipFill>
          <a:blip r:embed="rId3"/>
          <a:stretch>
            <a:fillRect/>
          </a:stretch>
        </p:blipFill>
        <p:spPr>
          <a:xfrm>
            <a:off x="4041802" y="1032114"/>
            <a:ext cx="4673600" cy="2832100"/>
          </a:xfrm>
          <a:prstGeom prst="rect">
            <a:avLst/>
          </a:prstGeom>
        </p:spPr>
      </p:pic>
    </p:spTree>
    <p:extLst>
      <p:ext uri="{BB962C8B-B14F-4D97-AF65-F5344CB8AC3E}">
        <p14:creationId xmlns:p14="http://schemas.microsoft.com/office/powerpoint/2010/main" val="3246250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D5B9F6-54FF-7D4E-831A-A87BB513ABEA}"/>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4CE0AD8-2AB1-8241-B522-DF2602F2BBA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DF2009EA-D7AF-274D-877A-92FA02D2333A}"/>
              </a:ext>
            </a:extLst>
          </p:cNvPr>
          <p:cNvSpPr>
            <a:spLocks noGrp="1"/>
          </p:cNvSpPr>
          <p:nvPr>
            <p:ph type="body" sz="quarter" idx="14"/>
          </p:nvPr>
        </p:nvSpPr>
        <p:spPr>
          <a:xfrm>
            <a:off x="254000" y="764736"/>
            <a:ext cx="8514080" cy="350262"/>
          </a:xfrm>
        </p:spPr>
        <p:txBody>
          <a:bodyPr/>
          <a:lstStyle/>
          <a:p>
            <a:r>
              <a:rPr lang="en-US" dirty="0"/>
              <a:t>Motivation to evolve</a:t>
            </a:r>
          </a:p>
        </p:txBody>
      </p:sp>
      <p:sp>
        <p:nvSpPr>
          <p:cNvPr id="5" name="Content Placeholder 4">
            <a:extLst>
              <a:ext uri="{FF2B5EF4-FFF2-40B4-BE49-F238E27FC236}">
                <a16:creationId xmlns:a16="http://schemas.microsoft.com/office/drawing/2014/main" id="{32ADC249-CEC3-3448-AD17-21095ED9219A}"/>
              </a:ext>
            </a:extLst>
          </p:cNvPr>
          <p:cNvSpPr>
            <a:spLocks noGrp="1"/>
          </p:cNvSpPr>
          <p:nvPr>
            <p:ph sz="quarter" idx="19"/>
          </p:nvPr>
        </p:nvSpPr>
        <p:spPr>
          <a:xfrm>
            <a:off x="4572000" y="1532456"/>
            <a:ext cx="4216400" cy="3045874"/>
          </a:xfrm>
        </p:spPr>
        <p:txBody>
          <a:bodyPr/>
          <a:lstStyle/>
          <a:p>
            <a:r>
              <a:rPr lang="en-US" sz="1600" dirty="0"/>
              <a:t>AWS Cloud</a:t>
            </a:r>
          </a:p>
          <a:p>
            <a:pPr lvl="1"/>
            <a:r>
              <a:rPr lang="en-US" sz="1400" dirty="0"/>
              <a:t>Managed services</a:t>
            </a:r>
          </a:p>
          <a:p>
            <a:pPr lvl="1"/>
            <a:r>
              <a:rPr lang="en-US" sz="1400" dirty="0"/>
              <a:t>Only pay for what you use</a:t>
            </a:r>
          </a:p>
          <a:p>
            <a:r>
              <a:rPr lang="en-US" sz="1600" dirty="0"/>
              <a:t>Microservices architecture</a:t>
            </a:r>
          </a:p>
          <a:p>
            <a:pPr lvl="1"/>
            <a:r>
              <a:rPr lang="en-US" sz="1400" dirty="0"/>
              <a:t>Decoupled components</a:t>
            </a:r>
          </a:p>
          <a:p>
            <a:pPr lvl="1"/>
            <a:r>
              <a:rPr lang="en-US" sz="1400" dirty="0"/>
              <a:t>Developed in isolation</a:t>
            </a:r>
          </a:p>
          <a:p>
            <a:pPr lvl="1"/>
            <a:r>
              <a:rPr lang="en-US" sz="1400" dirty="0"/>
              <a:t>Communication via APIs</a:t>
            </a:r>
          </a:p>
          <a:p>
            <a:r>
              <a:rPr lang="en-US" sz="1600" dirty="0"/>
              <a:t>Containerization</a:t>
            </a:r>
          </a:p>
          <a:p>
            <a:pPr lvl="1"/>
            <a:r>
              <a:rPr lang="en-US" sz="1400" dirty="0"/>
              <a:t>Easy to scale</a:t>
            </a:r>
          </a:p>
          <a:p>
            <a:pPr lvl="1"/>
            <a:r>
              <a:rPr lang="en-US" sz="1400" dirty="0"/>
              <a:t>Ephemeral</a:t>
            </a:r>
          </a:p>
          <a:p>
            <a:pPr lvl="1"/>
            <a:r>
              <a:rPr lang="en-US" sz="1400" dirty="0"/>
              <a:t>Orchestration frameworks</a:t>
            </a:r>
          </a:p>
          <a:p>
            <a:pPr lvl="1"/>
            <a:endParaRPr lang="en-US" sz="1400" dirty="0"/>
          </a:p>
        </p:txBody>
      </p:sp>
      <p:sp>
        <p:nvSpPr>
          <p:cNvPr id="6" name="Content Placeholder 5">
            <a:extLst>
              <a:ext uri="{FF2B5EF4-FFF2-40B4-BE49-F238E27FC236}">
                <a16:creationId xmlns:a16="http://schemas.microsoft.com/office/drawing/2014/main" id="{7BA812DC-B69B-2948-948E-19026DD2B676}"/>
              </a:ext>
            </a:extLst>
          </p:cNvPr>
          <p:cNvSpPr>
            <a:spLocks noGrp="1"/>
          </p:cNvSpPr>
          <p:nvPr>
            <p:ph sz="quarter" idx="20"/>
          </p:nvPr>
        </p:nvSpPr>
        <p:spPr>
          <a:xfrm>
            <a:off x="355600" y="1530494"/>
            <a:ext cx="4216400" cy="3159500"/>
          </a:xfrm>
        </p:spPr>
        <p:txBody>
          <a:bodyPr/>
          <a:lstStyle/>
          <a:p>
            <a:r>
              <a:rPr lang="en-US" sz="1600" dirty="0"/>
              <a:t>Image Atlas</a:t>
            </a:r>
          </a:p>
          <a:p>
            <a:pPr lvl="1"/>
            <a:r>
              <a:rPr lang="en-US" sz="1400" dirty="0"/>
              <a:t>Multiple data stores</a:t>
            </a:r>
          </a:p>
          <a:p>
            <a:pPr lvl="1"/>
            <a:r>
              <a:rPr lang="en-US" sz="1400" dirty="0"/>
              <a:t>Availability issues</a:t>
            </a:r>
          </a:p>
          <a:p>
            <a:pPr lvl="1"/>
            <a:r>
              <a:rPr lang="en-US" sz="1400" dirty="0"/>
              <a:t>Cumbersome upgrades</a:t>
            </a:r>
            <a:endParaRPr lang="en-US" sz="1600" dirty="0"/>
          </a:p>
          <a:p>
            <a:r>
              <a:rPr lang="en-US" sz="1600" dirty="0"/>
              <a:t>Data access</a:t>
            </a:r>
          </a:p>
          <a:p>
            <a:pPr lvl="1"/>
            <a:r>
              <a:rPr lang="en-US" sz="1400" dirty="0"/>
              <a:t>Store on multiple file systems (and object stores!)</a:t>
            </a:r>
          </a:p>
          <a:p>
            <a:pPr lvl="1"/>
            <a:r>
              <a:rPr lang="en-US" sz="1400" dirty="0"/>
              <a:t>Manage cloud egress costs</a:t>
            </a:r>
            <a:endParaRPr lang="en-US" sz="1600" dirty="0"/>
          </a:p>
          <a:p>
            <a:r>
              <a:rPr lang="en-US" sz="1600" dirty="0"/>
              <a:t>Search</a:t>
            </a:r>
          </a:p>
          <a:p>
            <a:pPr lvl="1"/>
            <a:r>
              <a:rPr lang="en-US" sz="1400" dirty="0"/>
              <a:t>Easier than </a:t>
            </a:r>
            <a:r>
              <a:rPr lang="en-US" sz="1400" dirty="0" err="1"/>
              <a:t>Solr</a:t>
            </a:r>
            <a:r>
              <a:rPr lang="en-US" sz="1400" dirty="0"/>
              <a:t> API’s learning curve</a:t>
            </a:r>
          </a:p>
          <a:p>
            <a:pPr lvl="1"/>
            <a:r>
              <a:rPr lang="en-US" sz="1400" dirty="0"/>
              <a:t>Easier to impose structure on search results</a:t>
            </a:r>
          </a:p>
        </p:txBody>
      </p:sp>
      <p:sp>
        <p:nvSpPr>
          <p:cNvPr id="7" name="Date Placeholder 6">
            <a:extLst>
              <a:ext uri="{FF2B5EF4-FFF2-40B4-BE49-F238E27FC236}">
                <a16:creationId xmlns:a16="http://schemas.microsoft.com/office/drawing/2014/main" id="{7390F8F3-CD14-C545-93C9-E7C947775D30}"/>
              </a:ext>
            </a:extLst>
          </p:cNvPr>
          <p:cNvSpPr>
            <a:spLocks noGrp="1"/>
          </p:cNvSpPr>
          <p:nvPr>
            <p:ph type="dt" sz="half" idx="21"/>
          </p:nvPr>
        </p:nvSpPr>
        <p:spPr/>
        <p:txBody>
          <a:bodyPr/>
          <a:lstStyle/>
          <a:p>
            <a:r>
              <a:rPr lang="en-US"/>
              <a:t>6/30/21</a:t>
            </a:r>
            <a:endParaRPr lang="en-US" dirty="0"/>
          </a:p>
        </p:txBody>
      </p:sp>
      <p:sp>
        <p:nvSpPr>
          <p:cNvPr id="8" name="Footer Placeholder 7">
            <a:extLst>
              <a:ext uri="{FF2B5EF4-FFF2-40B4-BE49-F238E27FC236}">
                <a16:creationId xmlns:a16="http://schemas.microsoft.com/office/drawing/2014/main" id="{5057988B-526C-E144-AD45-C4E83DBB2562}"/>
              </a:ext>
            </a:extLst>
          </p:cNvPr>
          <p:cNvSpPr>
            <a:spLocks noGrp="1"/>
          </p:cNvSpPr>
          <p:nvPr>
            <p:ph type="ftr" sz="quarter" idx="22"/>
          </p:nvPr>
        </p:nvSpPr>
        <p:spPr/>
        <p:txBody>
          <a:bodyPr/>
          <a:lstStyle/>
          <a:p>
            <a:r>
              <a:rPr lang="en-US" dirty="0">
                <a:solidFill>
                  <a:schemeClr val="tx2"/>
                </a:solidFill>
              </a:rPr>
              <a:t>Ⓒ 2021 California Institute of Technology. Government sponsorship acknowledged.</a:t>
            </a:r>
          </a:p>
        </p:txBody>
      </p:sp>
      <p:sp>
        <p:nvSpPr>
          <p:cNvPr id="9" name="Slide Number Placeholder 8">
            <a:extLst>
              <a:ext uri="{FF2B5EF4-FFF2-40B4-BE49-F238E27FC236}">
                <a16:creationId xmlns:a16="http://schemas.microsoft.com/office/drawing/2014/main" id="{0816FEF2-1BAC-4442-A05B-1B0C9AA8896C}"/>
              </a:ext>
            </a:extLst>
          </p:cNvPr>
          <p:cNvSpPr>
            <a:spLocks noGrp="1"/>
          </p:cNvSpPr>
          <p:nvPr>
            <p:ph type="sldNum" sz="quarter" idx="23"/>
          </p:nvPr>
        </p:nvSpPr>
        <p:spPr/>
        <p:txBody>
          <a:bodyPr/>
          <a:lstStyle/>
          <a:p>
            <a:fld id="{0E0E1749-0B7E-403A-A9A7-95F2ED1F2891}" type="slidenum">
              <a:rPr lang="en-US" smtClean="0"/>
              <a:pPr/>
              <a:t>11</a:t>
            </a:fld>
            <a:endParaRPr lang="en-US" dirty="0"/>
          </a:p>
        </p:txBody>
      </p:sp>
      <p:sp>
        <p:nvSpPr>
          <p:cNvPr id="10" name="TextBox 9">
            <a:extLst>
              <a:ext uri="{FF2B5EF4-FFF2-40B4-BE49-F238E27FC236}">
                <a16:creationId xmlns:a16="http://schemas.microsoft.com/office/drawing/2014/main" id="{5D0F74E7-6B9E-0A44-B55A-280025947310}"/>
              </a:ext>
            </a:extLst>
          </p:cNvPr>
          <p:cNvSpPr txBox="1"/>
          <p:nvPr/>
        </p:nvSpPr>
        <p:spPr>
          <a:xfrm>
            <a:off x="1602299" y="1209797"/>
            <a:ext cx="1723001" cy="369332"/>
          </a:xfrm>
          <a:prstGeom prst="rect">
            <a:avLst/>
          </a:prstGeom>
          <a:noFill/>
        </p:spPr>
        <p:txBody>
          <a:bodyPr wrap="square" rtlCol="0">
            <a:spAutoFit/>
          </a:bodyPr>
          <a:lstStyle/>
          <a:p>
            <a:r>
              <a:rPr lang="en-US" b="1" dirty="0"/>
              <a:t>Requirements</a:t>
            </a:r>
          </a:p>
        </p:txBody>
      </p:sp>
      <p:sp>
        <p:nvSpPr>
          <p:cNvPr id="12" name="TextBox 11">
            <a:extLst>
              <a:ext uri="{FF2B5EF4-FFF2-40B4-BE49-F238E27FC236}">
                <a16:creationId xmlns:a16="http://schemas.microsoft.com/office/drawing/2014/main" id="{F60E93E0-2CCE-9441-972F-F25D05C8A3B8}"/>
              </a:ext>
            </a:extLst>
          </p:cNvPr>
          <p:cNvSpPr txBox="1"/>
          <p:nvPr/>
        </p:nvSpPr>
        <p:spPr>
          <a:xfrm>
            <a:off x="6067976" y="1209797"/>
            <a:ext cx="1224448" cy="369332"/>
          </a:xfrm>
          <a:prstGeom prst="rect">
            <a:avLst/>
          </a:prstGeom>
          <a:noFill/>
        </p:spPr>
        <p:txBody>
          <a:bodyPr wrap="square" rtlCol="0">
            <a:spAutoFit/>
          </a:bodyPr>
          <a:lstStyle/>
          <a:p>
            <a:r>
              <a:rPr lang="en-US" b="1" dirty="0"/>
              <a:t>Solutions</a:t>
            </a:r>
          </a:p>
        </p:txBody>
      </p:sp>
    </p:spTree>
    <p:custDataLst>
      <p:tags r:id="rId1"/>
    </p:custDataLst>
    <p:extLst>
      <p:ext uri="{BB962C8B-B14F-4D97-AF65-F5344CB8AC3E}">
        <p14:creationId xmlns:p14="http://schemas.microsoft.com/office/powerpoint/2010/main" val="4060782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DB12AD-8331-4849-8DE9-DF501539BBC0}"/>
              </a:ext>
            </a:extLst>
          </p:cNvPr>
          <p:cNvSpPr/>
          <p:nvPr/>
        </p:nvSpPr>
        <p:spPr>
          <a:xfrm>
            <a:off x="0" y="1452282"/>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p:txBody>
      </p:sp>
      <p:sp>
        <p:nvSpPr>
          <p:cNvPr id="3" name="Title 2"/>
          <p:cNvSpPr>
            <a:spLocks noGrp="1"/>
          </p:cNvSpPr>
          <p:nvPr>
            <p:ph type="title"/>
          </p:nvPr>
        </p:nvSpPr>
        <p:spPr/>
        <p:txBody>
          <a:bodyPr/>
          <a:lstStyle/>
          <a:p>
            <a:r>
              <a:rPr lang="en-US" dirty="0"/>
              <a:t>Cloud Processing of PDS Archival Products</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1601302"/>
            <a:ext cx="6319520" cy="2261682"/>
          </a:xfrm>
        </p:spPr>
        <p:txBody>
          <a:bodyPr/>
          <a:lstStyle/>
          <a:p>
            <a:r>
              <a:rPr lang="en-US" dirty="0"/>
              <a:t>Introduction</a:t>
            </a:r>
          </a:p>
          <a:p>
            <a:r>
              <a:rPr lang="en-US" dirty="0"/>
              <a:t>Architecture</a:t>
            </a:r>
          </a:p>
          <a:p>
            <a:r>
              <a:rPr lang="en-US" dirty="0"/>
              <a:t>Deployment</a:t>
            </a:r>
          </a:p>
          <a:p>
            <a:r>
              <a:rPr lang="en-US" dirty="0"/>
              <a:t>Conclusions</a:t>
            </a:r>
          </a:p>
          <a:p>
            <a:r>
              <a:rPr lang="en-US" dirty="0"/>
              <a:t>Future Work</a:t>
            </a:r>
          </a:p>
          <a:p>
            <a:r>
              <a:rPr lang="en-US" dirty="0"/>
              <a:t>References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12</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extLst>
      <p:ext uri="{BB962C8B-B14F-4D97-AF65-F5344CB8AC3E}">
        <p14:creationId xmlns:p14="http://schemas.microsoft.com/office/powerpoint/2010/main" val="126905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5">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iterate type="lt">
                                    <p:tmPct val="0"/>
                                  </p:iterate>
                                  <p:childTnLst>
                                    <p:animClr clrSpc="rgb" dir="cw">
                                      <p:cBhvr override="childStyle">
                                        <p:cTn id="8" dur="1000" fill="hold"/>
                                        <p:tgtEl>
                                          <p:spTgt spid="5">
                                            <p:txEl>
                                              <p:pRg st="1" end="1"/>
                                            </p:txEl>
                                          </p:spTgt>
                                        </p:tgtEl>
                                        <p:attrNameLst>
                                          <p:attrName>style.color</p:attrName>
                                        </p:attrNameLst>
                                      </p:cBhvr>
                                      <p:to>
                                        <a:schemeClr val="tx1"/>
                                      </p:to>
                                    </p:animClr>
                                  </p:childTnLst>
                                </p:cTn>
                              </p:par>
                              <p:par>
                                <p:cTn id="9" presetID="15" presetClass="emph" presetSubtype="0" nodeType="withEffect">
                                  <p:stCondLst>
                                    <p:cond delay="0"/>
                                  </p:stCondLst>
                                  <p:iterate type="lt">
                                    <p:tmAbs val="25"/>
                                  </p:iterate>
                                  <p:childTnLst>
                                    <p:set>
                                      <p:cBhvr override="childStyle">
                                        <p:cTn id="10" dur="indefinite"/>
                                        <p:tgtEl>
                                          <p:spTgt spid="5">
                                            <p:txEl>
                                              <p:pRg st="1" end="1"/>
                                            </p:txEl>
                                          </p:spTgt>
                                        </p:tgtEl>
                                        <p:attrNameLst>
                                          <p:attrName>style.fontWeight</p:attrName>
                                        </p:attrNameLst>
                                      </p:cBhvr>
                                      <p:to>
                                        <p:strVal val="bold"/>
                                      </p:to>
                                    </p:set>
                                  </p:childTnLst>
                                </p:cTn>
                              </p:par>
                              <p:par>
                                <p:cTn id="11" presetID="3" presetClass="emph" presetSubtype="2" fill="hold" nodeType="withEffect">
                                  <p:stCondLst>
                                    <p:cond delay="0"/>
                                  </p:stCondLst>
                                  <p:childTnLst>
                                    <p:animClr clrSpc="rgb" dir="cw">
                                      <p:cBhvr override="childStyle">
                                        <p:cTn id="12" dur="1000" fill="hold"/>
                                        <p:tgtEl>
                                          <p:spTgt spid="5">
                                            <p:txEl>
                                              <p:pRg st="2" end="2"/>
                                            </p:txEl>
                                          </p:spTgt>
                                        </p:tgtEl>
                                        <p:attrNameLst>
                                          <p:attrName>style.color</p:attrName>
                                        </p:attrNameLst>
                                      </p:cBhvr>
                                      <p:to>
                                        <a:schemeClr val="accent2"/>
                                      </p:to>
                                    </p:animClr>
                                  </p:childTnLst>
                                </p:cTn>
                              </p:par>
                              <p:par>
                                <p:cTn id="13" presetID="3" presetClass="emph" presetSubtype="2" fill="hold" nodeType="withEffect">
                                  <p:stCondLst>
                                    <p:cond delay="0"/>
                                  </p:stCondLst>
                                  <p:childTnLst>
                                    <p:animClr clrSpc="rgb" dir="cw">
                                      <p:cBhvr override="childStyle">
                                        <p:cTn id="14" dur="1000" fill="hold"/>
                                        <p:tgtEl>
                                          <p:spTgt spid="5">
                                            <p:txEl>
                                              <p:pRg st="3" end="3"/>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1000" fill="hold"/>
                                        <p:tgtEl>
                                          <p:spTgt spid="5">
                                            <p:txEl>
                                              <p:pRg st="4" end="4"/>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1000" fill="hold"/>
                                        <p:tgtEl>
                                          <p:spTgt spid="5">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E49004B-CCEB-2342-B331-C1992697BE50}"/>
              </a:ext>
            </a:extLst>
          </p:cNvPr>
          <p:cNvSpPr/>
          <p:nvPr/>
        </p:nvSpPr>
        <p:spPr>
          <a:xfrm>
            <a:off x="0" y="1452282"/>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1957499"/>
            <a:ext cx="6319520" cy="1562435"/>
          </a:xfrm>
        </p:spPr>
        <p:txBody>
          <a:bodyPr/>
          <a:lstStyle/>
          <a:p>
            <a:r>
              <a:rPr lang="en-US" dirty="0"/>
              <a:t>PDS IMG API</a:t>
            </a:r>
          </a:p>
          <a:p>
            <a:r>
              <a:rPr lang="en-US" dirty="0"/>
              <a:t>Data Access API</a:t>
            </a:r>
          </a:p>
          <a:p>
            <a:r>
              <a:rPr lang="en-US" dirty="0"/>
              <a:t>Search API</a:t>
            </a:r>
          </a:p>
          <a:p>
            <a:r>
              <a:rPr lang="en-US" dirty="0"/>
              <a:t>Image Atlas client</a:t>
            </a:r>
          </a:p>
          <a:p>
            <a:endParaRPr lang="en-US"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13</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extLst>
      <p:ext uri="{BB962C8B-B14F-4D97-AF65-F5344CB8AC3E}">
        <p14:creationId xmlns:p14="http://schemas.microsoft.com/office/powerpoint/2010/main" val="1905412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Overview</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14</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7" name="Picture 6">
            <a:extLst>
              <a:ext uri="{FF2B5EF4-FFF2-40B4-BE49-F238E27FC236}">
                <a16:creationId xmlns:a16="http://schemas.microsoft.com/office/drawing/2014/main" id="{CFDEA185-234B-DA46-BDD1-EE569B6DA494}"/>
              </a:ext>
            </a:extLst>
          </p:cNvPr>
          <p:cNvPicPr>
            <a:picLocks noChangeAspect="1"/>
          </p:cNvPicPr>
          <p:nvPr/>
        </p:nvPicPr>
        <p:blipFill>
          <a:blip r:embed="rId2"/>
          <a:stretch>
            <a:fillRect/>
          </a:stretch>
        </p:blipFill>
        <p:spPr>
          <a:xfrm>
            <a:off x="881432" y="1126579"/>
            <a:ext cx="7259216" cy="3657105"/>
          </a:xfrm>
          <a:prstGeom prst="rect">
            <a:avLst/>
          </a:prstGeom>
        </p:spPr>
      </p:pic>
    </p:spTree>
    <p:extLst>
      <p:ext uri="{BB962C8B-B14F-4D97-AF65-F5344CB8AC3E}">
        <p14:creationId xmlns:p14="http://schemas.microsoft.com/office/powerpoint/2010/main" val="2556491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PDS IMG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15</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11" name="Oval 10">
            <a:extLst>
              <a:ext uri="{FF2B5EF4-FFF2-40B4-BE49-F238E27FC236}">
                <a16:creationId xmlns:a16="http://schemas.microsoft.com/office/drawing/2014/main" id="{761CF9DD-A8FA-2041-AA85-88DE58B3F51D}"/>
              </a:ext>
            </a:extLst>
          </p:cNvPr>
          <p:cNvSpPr/>
          <p:nvPr/>
        </p:nvSpPr>
        <p:spPr>
          <a:xfrm>
            <a:off x="3635717" y="2132257"/>
            <a:ext cx="898769" cy="1774092"/>
          </a:xfrm>
          <a:prstGeom prst="ellipse">
            <a:avLst/>
          </a:prstGeom>
          <a:no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pic>
        <p:nvPicPr>
          <p:cNvPr id="13" name="Picture 12">
            <a:extLst>
              <a:ext uri="{FF2B5EF4-FFF2-40B4-BE49-F238E27FC236}">
                <a16:creationId xmlns:a16="http://schemas.microsoft.com/office/drawing/2014/main" id="{C3A08D50-4D28-8D49-8AB8-082C43C965E1}"/>
              </a:ext>
            </a:extLst>
          </p:cNvPr>
          <p:cNvPicPr>
            <a:picLocks noChangeAspect="1"/>
          </p:cNvPicPr>
          <p:nvPr/>
        </p:nvPicPr>
        <p:blipFill>
          <a:blip r:embed="rId3"/>
          <a:stretch>
            <a:fillRect/>
          </a:stretch>
        </p:blipFill>
        <p:spPr>
          <a:xfrm>
            <a:off x="880872" y="1126297"/>
            <a:ext cx="7260336" cy="3657669"/>
          </a:xfrm>
          <a:prstGeom prst="rect">
            <a:avLst/>
          </a:prstGeom>
        </p:spPr>
      </p:pic>
      <p:sp>
        <p:nvSpPr>
          <p:cNvPr id="14" name="Oval 13">
            <a:extLst>
              <a:ext uri="{FF2B5EF4-FFF2-40B4-BE49-F238E27FC236}">
                <a16:creationId xmlns:a16="http://schemas.microsoft.com/office/drawing/2014/main" id="{EBF48F16-ECE5-F145-9241-FB22E9AB206F}"/>
              </a:ext>
            </a:extLst>
          </p:cNvPr>
          <p:cNvSpPr/>
          <p:nvPr/>
        </p:nvSpPr>
        <p:spPr>
          <a:xfrm>
            <a:off x="3642974" y="2172843"/>
            <a:ext cx="898769" cy="1692920"/>
          </a:xfrm>
          <a:prstGeom prst="ellipse">
            <a:avLst/>
          </a:prstGeom>
          <a:no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Tree>
    <p:extLst>
      <p:ext uri="{BB962C8B-B14F-4D97-AF65-F5344CB8AC3E}">
        <p14:creationId xmlns:p14="http://schemas.microsoft.com/office/powerpoint/2010/main" val="3883799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PDS IMG API</a:t>
            </a:r>
          </a:p>
        </p:txBody>
      </p:sp>
      <p:sp>
        <p:nvSpPr>
          <p:cNvPr id="5" name="Content Placeholder 4"/>
          <p:cNvSpPr>
            <a:spLocks noGrp="1"/>
          </p:cNvSpPr>
          <p:nvPr>
            <p:ph sz="quarter" idx="19"/>
          </p:nvPr>
        </p:nvSpPr>
        <p:spPr>
          <a:xfrm>
            <a:off x="628469" y="1422718"/>
            <a:ext cx="4444273" cy="3174219"/>
          </a:xfrm>
        </p:spPr>
        <p:txBody>
          <a:bodyPr/>
          <a:lstStyle/>
          <a:p>
            <a:r>
              <a:rPr lang="en-US" sz="1800" dirty="0"/>
              <a:t>Only service that allows direct incoming network traffic from users</a:t>
            </a:r>
          </a:p>
          <a:p>
            <a:r>
              <a:rPr lang="en-US" sz="1800" dirty="0"/>
              <a:t>Single entry point to service network</a:t>
            </a:r>
          </a:p>
          <a:p>
            <a:r>
              <a:rPr lang="en-US" sz="1800" dirty="0"/>
              <a:t>Imposes A&amp;A</a:t>
            </a:r>
          </a:p>
          <a:p>
            <a:r>
              <a:rPr lang="en-US" sz="1800" dirty="0"/>
              <a:t>Simple webapp defined by </a:t>
            </a:r>
            <a:r>
              <a:rPr lang="en-US" sz="1800" dirty="0" err="1"/>
              <a:t>OpenAPI</a:t>
            </a:r>
            <a:r>
              <a:rPr lang="en-US" sz="1800" dirty="0"/>
              <a:t> 3.0</a:t>
            </a:r>
          </a:p>
          <a:p>
            <a:r>
              <a:rPr lang="en-US" sz="1800" dirty="0"/>
              <a:t>Internals of API service mesh can change without impacting user syntax</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16</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2" name="Picture 11">
            <a:extLst>
              <a:ext uri="{FF2B5EF4-FFF2-40B4-BE49-F238E27FC236}">
                <a16:creationId xmlns:a16="http://schemas.microsoft.com/office/drawing/2014/main" id="{C1D8A54A-A1DA-BD46-B10E-292689E53EAF}"/>
              </a:ext>
            </a:extLst>
          </p:cNvPr>
          <p:cNvPicPr>
            <a:picLocks noChangeAspect="1"/>
          </p:cNvPicPr>
          <p:nvPr/>
        </p:nvPicPr>
        <p:blipFill>
          <a:blip r:embed="rId3"/>
          <a:stretch>
            <a:fillRect/>
          </a:stretch>
        </p:blipFill>
        <p:spPr>
          <a:xfrm>
            <a:off x="5439055" y="338059"/>
            <a:ext cx="3076476" cy="418568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5348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PDS IMG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17</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7" name="Content Placeholder 16">
            <a:extLst>
              <a:ext uri="{FF2B5EF4-FFF2-40B4-BE49-F238E27FC236}">
                <a16:creationId xmlns:a16="http://schemas.microsoft.com/office/drawing/2014/main" id="{1A3D58FB-DDB8-D544-90BE-D13B4535B245}"/>
              </a:ext>
            </a:extLst>
          </p:cNvPr>
          <p:cNvPicPr>
            <a:picLocks noGrp="1" noChangeAspect="1"/>
          </p:cNvPicPr>
          <p:nvPr>
            <p:ph sz="quarter" idx="19"/>
          </p:nvPr>
        </p:nvPicPr>
        <p:blipFill>
          <a:blip r:embed="rId2"/>
          <a:stretch>
            <a:fillRect/>
          </a:stretch>
        </p:blipFill>
        <p:spPr>
          <a:xfrm>
            <a:off x="1900916" y="932310"/>
            <a:ext cx="5220248" cy="3845708"/>
          </a:xfrm>
        </p:spPr>
      </p:pic>
    </p:spTree>
    <p:extLst>
      <p:ext uri="{BB962C8B-B14F-4D97-AF65-F5344CB8AC3E}">
        <p14:creationId xmlns:p14="http://schemas.microsoft.com/office/powerpoint/2010/main" val="3869645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18</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7" name="Picture 6">
            <a:extLst>
              <a:ext uri="{FF2B5EF4-FFF2-40B4-BE49-F238E27FC236}">
                <a16:creationId xmlns:a16="http://schemas.microsoft.com/office/drawing/2014/main" id="{79647B3C-9F2E-FB41-A112-86169CC83D88}"/>
              </a:ext>
            </a:extLst>
          </p:cNvPr>
          <p:cNvPicPr>
            <a:picLocks noChangeAspect="1"/>
          </p:cNvPicPr>
          <p:nvPr/>
        </p:nvPicPr>
        <p:blipFill>
          <a:blip r:embed="rId3"/>
          <a:stretch>
            <a:fillRect/>
          </a:stretch>
        </p:blipFill>
        <p:spPr>
          <a:xfrm>
            <a:off x="872836" y="1115203"/>
            <a:ext cx="7398327" cy="3727187"/>
          </a:xfrm>
          <a:prstGeom prst="rect">
            <a:avLst/>
          </a:prstGeom>
        </p:spPr>
      </p:pic>
      <p:sp>
        <p:nvSpPr>
          <p:cNvPr id="11" name="Oval 10">
            <a:extLst>
              <a:ext uri="{FF2B5EF4-FFF2-40B4-BE49-F238E27FC236}">
                <a16:creationId xmlns:a16="http://schemas.microsoft.com/office/drawing/2014/main" id="{761CF9DD-A8FA-2041-AA85-88DE58B3F51D}"/>
              </a:ext>
            </a:extLst>
          </p:cNvPr>
          <p:cNvSpPr/>
          <p:nvPr/>
        </p:nvSpPr>
        <p:spPr>
          <a:xfrm rot="19571959">
            <a:off x="3889606" y="2930649"/>
            <a:ext cx="1242869" cy="2078915"/>
          </a:xfrm>
          <a:prstGeom prst="ellipse">
            <a:avLst/>
          </a:prstGeom>
          <a:no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Tree>
    <p:extLst>
      <p:ext uri="{BB962C8B-B14F-4D97-AF65-F5344CB8AC3E}">
        <p14:creationId xmlns:p14="http://schemas.microsoft.com/office/powerpoint/2010/main" val="1616119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Data Access API</a:t>
            </a:r>
          </a:p>
        </p:txBody>
      </p:sp>
      <p:sp>
        <p:nvSpPr>
          <p:cNvPr id="5" name="Content Placeholder 4"/>
          <p:cNvSpPr>
            <a:spLocks noGrp="1"/>
          </p:cNvSpPr>
          <p:nvPr>
            <p:ph sz="quarter" idx="19"/>
          </p:nvPr>
        </p:nvSpPr>
        <p:spPr>
          <a:xfrm>
            <a:off x="253999" y="1351658"/>
            <a:ext cx="5970452" cy="3034663"/>
          </a:xfrm>
        </p:spPr>
        <p:txBody>
          <a:bodyPr/>
          <a:lstStyle/>
          <a:p>
            <a:r>
              <a:rPr lang="en-US" dirty="0"/>
              <a:t>Data stored on JPL premises, other data nodes, and in Amazon S3</a:t>
            </a:r>
          </a:p>
          <a:p>
            <a:r>
              <a:rPr lang="en-US" dirty="0"/>
              <a:t>Need a way to route to multiple locations from a single URL</a:t>
            </a:r>
          </a:p>
          <a:p>
            <a:r>
              <a:rPr lang="en-US" dirty="0"/>
              <a:t>Manage egress costs (taxpayer money) via user access control, maintaining unfettered access to data for all legitimate use</a:t>
            </a:r>
          </a:p>
          <a:p>
            <a:r>
              <a:rPr lang="en-US" dirty="0"/>
              <a:t>Implementation inspired by Earth Science’s TEA: </a:t>
            </a:r>
            <a:r>
              <a:rPr lang="en-US" dirty="0">
                <a:hlinkClick r:id="rId3"/>
              </a:rPr>
              <a:t>https://github.com/asfadmin/thin-egress-app</a:t>
            </a:r>
            <a:endParaRPr lang="en-US" dirty="0"/>
          </a:p>
          <a:p>
            <a:endParaRPr lang="en-US"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19</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8" name="Picture 7">
            <a:extLst>
              <a:ext uri="{FF2B5EF4-FFF2-40B4-BE49-F238E27FC236}">
                <a16:creationId xmlns:a16="http://schemas.microsoft.com/office/drawing/2014/main" id="{EF0C67FA-01BA-DC4E-9DA8-C72E0786C09D}"/>
              </a:ext>
            </a:extLst>
          </p:cNvPr>
          <p:cNvPicPr>
            <a:picLocks noChangeAspect="1"/>
          </p:cNvPicPr>
          <p:nvPr/>
        </p:nvPicPr>
        <p:blipFill>
          <a:blip r:embed="rId4"/>
          <a:stretch>
            <a:fillRect/>
          </a:stretch>
        </p:blipFill>
        <p:spPr>
          <a:xfrm>
            <a:off x="6255720" y="932310"/>
            <a:ext cx="2512360" cy="35225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72905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DB12AD-8331-4849-8DE9-DF501539BBC0}"/>
              </a:ext>
            </a:extLst>
          </p:cNvPr>
          <p:cNvSpPr/>
          <p:nvPr/>
        </p:nvSpPr>
        <p:spPr>
          <a:xfrm>
            <a:off x="0" y="1452282"/>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p:txBody>
      </p:sp>
      <p:sp>
        <p:nvSpPr>
          <p:cNvPr id="3" name="Title 2"/>
          <p:cNvSpPr>
            <a:spLocks noGrp="1"/>
          </p:cNvSpPr>
          <p:nvPr>
            <p:ph type="title"/>
          </p:nvPr>
        </p:nvSpPr>
        <p:spPr/>
        <p:txBody>
          <a:bodyPr/>
          <a:lstStyle/>
          <a:p>
            <a:r>
              <a:rPr lang="en-US" dirty="0"/>
              <a:t>Cloud Processing of PDS Archival Products</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1601302"/>
            <a:ext cx="6319520" cy="2261682"/>
          </a:xfrm>
        </p:spPr>
        <p:txBody>
          <a:bodyPr/>
          <a:lstStyle/>
          <a:p>
            <a:r>
              <a:rPr lang="en-US" dirty="0"/>
              <a:t>Introduction</a:t>
            </a:r>
          </a:p>
          <a:p>
            <a:r>
              <a:rPr lang="en-US" dirty="0"/>
              <a:t>Architecture</a:t>
            </a:r>
          </a:p>
          <a:p>
            <a:r>
              <a:rPr lang="en-US" dirty="0"/>
              <a:t>Deployment</a:t>
            </a:r>
          </a:p>
          <a:p>
            <a:r>
              <a:rPr lang="en-US" dirty="0"/>
              <a:t>Conclusions</a:t>
            </a:r>
          </a:p>
          <a:p>
            <a:r>
              <a:rPr lang="en-US" dirty="0"/>
              <a:t>Future Work</a:t>
            </a:r>
          </a:p>
          <a:p>
            <a:r>
              <a:rPr lang="en-US" dirty="0"/>
              <a:t>References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custDataLst>
      <p:tags r:id="rId1"/>
    </p:custDataLst>
    <p:extLst>
      <p:ext uri="{BB962C8B-B14F-4D97-AF65-F5344CB8AC3E}">
        <p14:creationId xmlns:p14="http://schemas.microsoft.com/office/powerpoint/2010/main" val="89104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1000" fill="hold"/>
                                        <p:tgtEl>
                                          <p:spTgt spid="5">
                                            <p:txEl>
                                              <p:pRg st="0" end="0"/>
                                            </p:txEl>
                                          </p:spTgt>
                                        </p:tgtEl>
                                        <p:attrNameLst>
                                          <p:attrName>style.color</p:attrName>
                                        </p:attrNameLst>
                                      </p:cBhvr>
                                      <p:to>
                                        <a:schemeClr val="tx1"/>
                                      </p:to>
                                    </p:animClr>
                                  </p:childTnLst>
                                </p:cTn>
                              </p:par>
                              <p:par>
                                <p:cTn id="7" presetID="15" presetClass="emph" presetSubtype="0" nodeType="withEffect">
                                  <p:stCondLst>
                                    <p:cond delay="0"/>
                                  </p:stCondLst>
                                  <p:iterate type="lt">
                                    <p:tmAbs val="25"/>
                                  </p:iterate>
                                  <p:childTnLst>
                                    <p:set>
                                      <p:cBhvr override="childStyle">
                                        <p:cTn id="8" dur="indefinite"/>
                                        <p:tgtEl>
                                          <p:spTgt spid="5">
                                            <p:txEl>
                                              <p:pRg st="0" end="0"/>
                                            </p:txEl>
                                          </p:spTgt>
                                        </p:tgtEl>
                                        <p:attrNameLst>
                                          <p:attrName>style.fontWeight</p:attrName>
                                        </p:attrNameLst>
                                      </p:cBhvr>
                                      <p:to>
                                        <p:strVal val="bold"/>
                                      </p:to>
                                    </p:set>
                                  </p:childTnLst>
                                </p:cTn>
                              </p:par>
                              <p:par>
                                <p:cTn id="9" presetID="3" presetClass="emph" presetSubtype="2" fill="hold" nodeType="withEffect">
                                  <p:stCondLst>
                                    <p:cond delay="0"/>
                                  </p:stCondLst>
                                  <p:childTnLst>
                                    <p:animClr clrSpc="rgb" dir="cw">
                                      <p:cBhvr override="childStyle">
                                        <p:cTn id="10" dur="1000" fill="hold"/>
                                        <p:tgtEl>
                                          <p:spTgt spid="5">
                                            <p:txEl>
                                              <p:pRg st="1" end="1"/>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1000" fill="hold"/>
                                        <p:tgtEl>
                                          <p:spTgt spid="5">
                                            <p:txEl>
                                              <p:pRg st="2" end="2"/>
                                            </p:txEl>
                                          </p:spTgt>
                                        </p:tgtEl>
                                        <p:attrNameLst>
                                          <p:attrName>style.color</p:attrName>
                                        </p:attrNameLst>
                                      </p:cBhvr>
                                      <p:to>
                                        <a:schemeClr val="accent2"/>
                                      </p:to>
                                    </p:animClr>
                                  </p:childTnLst>
                                </p:cTn>
                              </p:par>
                              <p:par>
                                <p:cTn id="13" presetID="3" presetClass="emph" presetSubtype="2" fill="hold" nodeType="withEffect">
                                  <p:stCondLst>
                                    <p:cond delay="0"/>
                                  </p:stCondLst>
                                  <p:childTnLst>
                                    <p:animClr clrSpc="rgb" dir="cw">
                                      <p:cBhvr override="childStyle">
                                        <p:cTn id="14" dur="1000" fill="hold"/>
                                        <p:tgtEl>
                                          <p:spTgt spid="5">
                                            <p:txEl>
                                              <p:pRg st="3" end="3"/>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1000" fill="hold"/>
                                        <p:tgtEl>
                                          <p:spTgt spid="5">
                                            <p:txEl>
                                              <p:pRg st="4" end="4"/>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1000" fill="hold"/>
                                        <p:tgtEl>
                                          <p:spTgt spid="5">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20</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7" name="Content Placeholder 6">
            <a:extLst>
              <a:ext uri="{FF2B5EF4-FFF2-40B4-BE49-F238E27FC236}">
                <a16:creationId xmlns:a16="http://schemas.microsoft.com/office/drawing/2014/main" id="{1A889197-3759-7A4A-940F-0BFCC999AD5B}"/>
              </a:ext>
            </a:extLst>
          </p:cNvPr>
          <p:cNvPicPr>
            <a:picLocks noGrp="1" noChangeAspect="1"/>
          </p:cNvPicPr>
          <p:nvPr>
            <p:ph sz="quarter" idx="19"/>
          </p:nvPr>
        </p:nvPicPr>
        <p:blipFill>
          <a:blip r:embed="rId3"/>
          <a:stretch>
            <a:fillRect/>
          </a:stretch>
        </p:blipFill>
        <p:spPr>
          <a:xfrm>
            <a:off x="4293495" y="447615"/>
            <a:ext cx="4474585" cy="4248270"/>
          </a:xfrm>
        </p:spPr>
      </p:pic>
      <p:sp>
        <p:nvSpPr>
          <p:cNvPr id="12" name="TextBox 11">
            <a:extLst>
              <a:ext uri="{FF2B5EF4-FFF2-40B4-BE49-F238E27FC236}">
                <a16:creationId xmlns:a16="http://schemas.microsoft.com/office/drawing/2014/main" id="{D53BE2F8-F2F7-B743-A8EC-F07629A84F9C}"/>
              </a:ext>
            </a:extLst>
          </p:cNvPr>
          <p:cNvSpPr txBox="1"/>
          <p:nvPr/>
        </p:nvSpPr>
        <p:spPr>
          <a:xfrm>
            <a:off x="611330" y="1370534"/>
            <a:ext cx="3478537" cy="507831"/>
          </a:xfrm>
          <a:prstGeom prst="rect">
            <a:avLst/>
          </a:prstGeom>
          <a:noFill/>
        </p:spPr>
        <p:txBody>
          <a:bodyPr wrap="square" rtlCol="0">
            <a:spAutoFit/>
          </a:bodyPr>
          <a:lstStyle/>
          <a:p>
            <a:r>
              <a:rPr lang="en-US" sz="900" dirty="0">
                <a:latin typeface="Monaco" pitchFamily="2" charset="77"/>
              </a:rPr>
              <a:t>GET /data/</a:t>
            </a:r>
            <a:r>
              <a:rPr lang="en-US" sz="900" dirty="0" err="1">
                <a:latin typeface="Monaco" pitchFamily="2" charset="77"/>
              </a:rPr>
              <a:t>cassini</a:t>
            </a:r>
            <a:r>
              <a:rPr lang="en-US" sz="900" dirty="0">
                <a:latin typeface="Monaco" pitchFamily="2" charset="77"/>
              </a:rPr>
              <a:t>/{}</a:t>
            </a:r>
            <a:br>
              <a:rPr lang="en-US" sz="900" dirty="0">
                <a:latin typeface="Monaco" pitchFamily="2" charset="77"/>
              </a:rPr>
            </a:br>
            <a:r>
              <a:rPr lang="en-US" sz="900" dirty="0">
                <a:latin typeface="Monaco" pitchFamily="2" charset="77"/>
              </a:rPr>
              <a:t>302</a:t>
            </a:r>
            <a:br>
              <a:rPr lang="en-US" sz="900" dirty="0">
                <a:latin typeface="Monaco" pitchFamily="2" charset="77"/>
              </a:rPr>
            </a:br>
            <a:r>
              <a:rPr lang="en-US" sz="900" dirty="0">
                <a:latin typeface="Monaco" pitchFamily="2" charset="77"/>
              </a:rPr>
              <a:t>https://</a:t>
            </a:r>
            <a:r>
              <a:rPr lang="en-US" sz="900" dirty="0" err="1">
                <a:latin typeface="Monaco" pitchFamily="2" charset="77"/>
              </a:rPr>
              <a:t>pds-imaging.jpl.nasa.gov</a:t>
            </a:r>
            <a:r>
              <a:rPr lang="en-US" sz="900" dirty="0">
                <a:latin typeface="Monaco" pitchFamily="2" charset="77"/>
              </a:rPr>
              <a:t>/data/</a:t>
            </a:r>
            <a:r>
              <a:rPr lang="en-US" sz="900" dirty="0" err="1">
                <a:latin typeface="Monaco" pitchFamily="2" charset="77"/>
              </a:rPr>
              <a:t>cassini</a:t>
            </a:r>
            <a:r>
              <a:rPr lang="en-US" sz="900" dirty="0">
                <a:latin typeface="Monaco" pitchFamily="2" charset="77"/>
              </a:rPr>
              <a:t>/{}</a:t>
            </a:r>
          </a:p>
        </p:txBody>
      </p:sp>
      <p:sp>
        <p:nvSpPr>
          <p:cNvPr id="13" name="TextBox 12">
            <a:extLst>
              <a:ext uri="{FF2B5EF4-FFF2-40B4-BE49-F238E27FC236}">
                <a16:creationId xmlns:a16="http://schemas.microsoft.com/office/drawing/2014/main" id="{D5821309-3E34-784F-B731-55A71B1DC426}"/>
              </a:ext>
            </a:extLst>
          </p:cNvPr>
          <p:cNvSpPr txBox="1"/>
          <p:nvPr/>
        </p:nvSpPr>
        <p:spPr>
          <a:xfrm>
            <a:off x="611330" y="2317834"/>
            <a:ext cx="3478537" cy="507831"/>
          </a:xfrm>
          <a:prstGeom prst="rect">
            <a:avLst/>
          </a:prstGeom>
          <a:noFill/>
        </p:spPr>
        <p:txBody>
          <a:bodyPr wrap="square" rtlCol="0">
            <a:spAutoFit/>
          </a:bodyPr>
          <a:lstStyle/>
          <a:p>
            <a:r>
              <a:rPr lang="en-US" sz="900" dirty="0">
                <a:latin typeface="Monaco" pitchFamily="2" charset="77"/>
              </a:rPr>
              <a:t>GET /data/m20/{}</a:t>
            </a:r>
            <a:br>
              <a:rPr lang="en-US" sz="900" dirty="0">
                <a:latin typeface="Monaco" pitchFamily="2" charset="77"/>
              </a:rPr>
            </a:br>
            <a:r>
              <a:rPr lang="en-US" sz="900" dirty="0">
                <a:latin typeface="Monaco" pitchFamily="2" charset="77"/>
              </a:rPr>
              <a:t>302</a:t>
            </a:r>
            <a:br>
              <a:rPr lang="en-US" sz="900" dirty="0">
                <a:latin typeface="Monaco" pitchFamily="2" charset="77"/>
              </a:rPr>
            </a:br>
            <a:r>
              <a:rPr lang="en-US" sz="900" dirty="0">
                <a:latin typeface="Monaco" pitchFamily="2" charset="77"/>
              </a:rPr>
              <a:t>https://s3.amazonaws.us-west-2.com/m20data/{}</a:t>
            </a:r>
          </a:p>
        </p:txBody>
      </p:sp>
      <p:sp>
        <p:nvSpPr>
          <p:cNvPr id="14" name="TextBox 13">
            <a:extLst>
              <a:ext uri="{FF2B5EF4-FFF2-40B4-BE49-F238E27FC236}">
                <a16:creationId xmlns:a16="http://schemas.microsoft.com/office/drawing/2014/main" id="{B2443750-8A83-BA4E-B534-209C9B4F0C23}"/>
              </a:ext>
            </a:extLst>
          </p:cNvPr>
          <p:cNvSpPr txBox="1"/>
          <p:nvPr/>
        </p:nvSpPr>
        <p:spPr>
          <a:xfrm>
            <a:off x="607046" y="3278424"/>
            <a:ext cx="3333403" cy="507831"/>
          </a:xfrm>
          <a:prstGeom prst="rect">
            <a:avLst/>
          </a:prstGeom>
          <a:noFill/>
        </p:spPr>
        <p:txBody>
          <a:bodyPr wrap="square" rtlCol="0">
            <a:spAutoFit/>
          </a:bodyPr>
          <a:lstStyle/>
          <a:p>
            <a:r>
              <a:rPr lang="en-US" sz="900" dirty="0">
                <a:latin typeface="Monaco" pitchFamily="2" charset="77"/>
              </a:rPr>
              <a:t>GET /data/</a:t>
            </a:r>
            <a:r>
              <a:rPr lang="en-US" sz="900" dirty="0" err="1">
                <a:latin typeface="Monaco" pitchFamily="2" charset="77"/>
              </a:rPr>
              <a:t>lroc</a:t>
            </a:r>
            <a:r>
              <a:rPr lang="en-US" sz="900" dirty="0">
                <a:latin typeface="Monaco" pitchFamily="2" charset="77"/>
              </a:rPr>
              <a:t>/{}</a:t>
            </a:r>
            <a:br>
              <a:rPr lang="en-US" sz="900" dirty="0">
                <a:latin typeface="Monaco" pitchFamily="2" charset="77"/>
              </a:rPr>
            </a:br>
            <a:r>
              <a:rPr lang="en-US" sz="900" dirty="0">
                <a:latin typeface="Monaco" pitchFamily="2" charset="77"/>
              </a:rPr>
              <a:t>302</a:t>
            </a:r>
            <a:br>
              <a:rPr lang="en-US" sz="900" dirty="0">
                <a:latin typeface="Monaco" pitchFamily="2" charset="77"/>
              </a:rPr>
            </a:br>
            <a:r>
              <a:rPr lang="en-US" sz="900" dirty="0">
                <a:latin typeface="Monaco" pitchFamily="2" charset="77"/>
              </a:rPr>
              <a:t>https://</a:t>
            </a:r>
            <a:r>
              <a:rPr lang="en-US" sz="900" dirty="0" err="1">
                <a:latin typeface="Monaco" pitchFamily="2" charset="77"/>
              </a:rPr>
              <a:t>astrogeology.usgs.gov</a:t>
            </a:r>
            <a:r>
              <a:rPr lang="en-US" sz="900" dirty="0">
                <a:latin typeface="Monaco" pitchFamily="2" charset="77"/>
              </a:rPr>
              <a:t>/</a:t>
            </a:r>
            <a:r>
              <a:rPr lang="en-US" sz="900" dirty="0" err="1">
                <a:latin typeface="Monaco" pitchFamily="2" charset="77"/>
              </a:rPr>
              <a:t>lro</a:t>
            </a:r>
            <a:r>
              <a:rPr lang="en-US" sz="900" dirty="0">
                <a:latin typeface="Monaco" pitchFamily="2" charset="77"/>
              </a:rPr>
              <a:t>/</a:t>
            </a:r>
            <a:r>
              <a:rPr lang="en-US" sz="900" dirty="0" err="1">
                <a:latin typeface="Monaco" pitchFamily="2" charset="77"/>
              </a:rPr>
              <a:t>lroc</a:t>
            </a:r>
            <a:r>
              <a:rPr lang="en-US" sz="900" dirty="0">
                <a:latin typeface="Monaco" pitchFamily="2" charset="77"/>
              </a:rPr>
              <a:t>/{}</a:t>
            </a:r>
          </a:p>
        </p:txBody>
      </p:sp>
      <p:sp>
        <p:nvSpPr>
          <p:cNvPr id="15" name="TextBox 14">
            <a:extLst>
              <a:ext uri="{FF2B5EF4-FFF2-40B4-BE49-F238E27FC236}">
                <a16:creationId xmlns:a16="http://schemas.microsoft.com/office/drawing/2014/main" id="{00177704-4752-F743-B22E-145A0A794350}"/>
              </a:ext>
            </a:extLst>
          </p:cNvPr>
          <p:cNvSpPr txBox="1"/>
          <p:nvPr/>
        </p:nvSpPr>
        <p:spPr>
          <a:xfrm>
            <a:off x="116378" y="1429789"/>
            <a:ext cx="432262" cy="369332"/>
          </a:xfrm>
          <a:prstGeom prst="rect">
            <a:avLst/>
          </a:prstGeom>
          <a:noFill/>
        </p:spPr>
        <p:txBody>
          <a:bodyPr wrap="square" rtlCol="0">
            <a:spAutoFit/>
          </a:bodyPr>
          <a:lstStyle/>
          <a:p>
            <a:r>
              <a:rPr lang="en-US" dirty="0"/>
              <a:t>1.</a:t>
            </a:r>
          </a:p>
        </p:txBody>
      </p:sp>
      <p:sp>
        <p:nvSpPr>
          <p:cNvPr id="16" name="TextBox 15">
            <a:extLst>
              <a:ext uri="{FF2B5EF4-FFF2-40B4-BE49-F238E27FC236}">
                <a16:creationId xmlns:a16="http://schemas.microsoft.com/office/drawing/2014/main" id="{D5C48594-CFC8-E649-B2FE-FD33AD9BA04B}"/>
              </a:ext>
            </a:extLst>
          </p:cNvPr>
          <p:cNvSpPr txBox="1"/>
          <p:nvPr/>
        </p:nvSpPr>
        <p:spPr>
          <a:xfrm>
            <a:off x="116378" y="2387084"/>
            <a:ext cx="432262" cy="369332"/>
          </a:xfrm>
          <a:prstGeom prst="rect">
            <a:avLst/>
          </a:prstGeom>
          <a:noFill/>
        </p:spPr>
        <p:txBody>
          <a:bodyPr wrap="square" rtlCol="0">
            <a:spAutoFit/>
          </a:bodyPr>
          <a:lstStyle/>
          <a:p>
            <a:r>
              <a:rPr lang="en-US" dirty="0"/>
              <a:t>2.</a:t>
            </a:r>
          </a:p>
        </p:txBody>
      </p:sp>
      <p:sp>
        <p:nvSpPr>
          <p:cNvPr id="17" name="TextBox 16">
            <a:extLst>
              <a:ext uri="{FF2B5EF4-FFF2-40B4-BE49-F238E27FC236}">
                <a16:creationId xmlns:a16="http://schemas.microsoft.com/office/drawing/2014/main" id="{ECBE5B77-15A8-AA42-BFD3-7500D460A6D2}"/>
              </a:ext>
            </a:extLst>
          </p:cNvPr>
          <p:cNvSpPr txBox="1"/>
          <p:nvPr/>
        </p:nvSpPr>
        <p:spPr>
          <a:xfrm>
            <a:off x="116378" y="3341761"/>
            <a:ext cx="432262" cy="369332"/>
          </a:xfrm>
          <a:prstGeom prst="rect">
            <a:avLst/>
          </a:prstGeom>
          <a:noFill/>
        </p:spPr>
        <p:txBody>
          <a:bodyPr wrap="square" rtlCol="0">
            <a:spAutoFit/>
          </a:bodyPr>
          <a:lstStyle/>
          <a:p>
            <a:r>
              <a:rPr lang="en-US" dirty="0"/>
              <a:t>3.</a:t>
            </a:r>
          </a:p>
        </p:txBody>
      </p:sp>
    </p:spTree>
    <p:custDataLst>
      <p:tags r:id="rId1"/>
    </p:custDataLst>
    <p:extLst>
      <p:ext uri="{BB962C8B-B14F-4D97-AF65-F5344CB8AC3E}">
        <p14:creationId xmlns:p14="http://schemas.microsoft.com/office/powerpoint/2010/main" val="1582763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Search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21</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2" name="Content Placeholder 11">
            <a:extLst>
              <a:ext uri="{FF2B5EF4-FFF2-40B4-BE49-F238E27FC236}">
                <a16:creationId xmlns:a16="http://schemas.microsoft.com/office/drawing/2014/main" id="{1F717396-F4E1-3C46-A377-C0F5F8D7530C}"/>
              </a:ext>
            </a:extLst>
          </p:cNvPr>
          <p:cNvPicPr>
            <a:picLocks noGrp="1" noChangeAspect="1"/>
          </p:cNvPicPr>
          <p:nvPr>
            <p:ph sz="quarter" idx="19"/>
          </p:nvPr>
        </p:nvPicPr>
        <p:blipFill>
          <a:blip r:embed="rId2"/>
          <a:stretch>
            <a:fillRect/>
          </a:stretch>
        </p:blipFill>
        <p:spPr>
          <a:xfrm>
            <a:off x="950384" y="1181120"/>
            <a:ext cx="7121311" cy="3587631"/>
          </a:xfrm>
        </p:spPr>
      </p:pic>
      <p:sp>
        <p:nvSpPr>
          <p:cNvPr id="13" name="Oval 12">
            <a:extLst>
              <a:ext uri="{FF2B5EF4-FFF2-40B4-BE49-F238E27FC236}">
                <a16:creationId xmlns:a16="http://schemas.microsoft.com/office/drawing/2014/main" id="{F575E2DB-C100-1E4E-B6A6-17807A2011C0}"/>
              </a:ext>
            </a:extLst>
          </p:cNvPr>
          <p:cNvSpPr/>
          <p:nvPr/>
        </p:nvSpPr>
        <p:spPr>
          <a:xfrm rot="17085653">
            <a:off x="2982734" y="1876908"/>
            <a:ext cx="827114" cy="2686615"/>
          </a:xfrm>
          <a:prstGeom prst="ellipse">
            <a:avLst/>
          </a:prstGeom>
          <a:no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Tree>
    <p:extLst>
      <p:ext uri="{BB962C8B-B14F-4D97-AF65-F5344CB8AC3E}">
        <p14:creationId xmlns:p14="http://schemas.microsoft.com/office/powerpoint/2010/main" val="290050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Search API</a:t>
            </a:r>
          </a:p>
        </p:txBody>
      </p:sp>
      <p:sp>
        <p:nvSpPr>
          <p:cNvPr id="5" name="Content Placeholder 4"/>
          <p:cNvSpPr>
            <a:spLocks noGrp="1"/>
          </p:cNvSpPr>
          <p:nvPr>
            <p:ph sz="quarter" idx="19"/>
          </p:nvPr>
        </p:nvSpPr>
        <p:spPr>
          <a:xfrm>
            <a:off x="620156" y="1212056"/>
            <a:ext cx="4882870" cy="3166825"/>
          </a:xfrm>
        </p:spPr>
        <p:txBody>
          <a:bodyPr/>
          <a:lstStyle/>
          <a:p>
            <a:r>
              <a:rPr lang="en-US" dirty="0"/>
              <a:t>Multiple search indexes breaking up data</a:t>
            </a:r>
          </a:p>
          <a:p>
            <a:r>
              <a:rPr lang="en-US" dirty="0"/>
              <a:t>Indexes mirroring PDS3/PDS4 label contents</a:t>
            </a:r>
          </a:p>
          <a:p>
            <a:r>
              <a:rPr lang="en-US" dirty="0"/>
              <a:t>Index for Atlas search</a:t>
            </a:r>
          </a:p>
          <a:p>
            <a:r>
              <a:rPr lang="en-US" dirty="0"/>
              <a:t>Indexes for machine learning metadata</a:t>
            </a:r>
          </a:p>
          <a:p>
            <a:r>
              <a:rPr lang="en-US" dirty="0"/>
              <a:t>Search API abstracts away Elasticsearch indexes into a simple-to-use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22</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8" name="Picture 7">
            <a:extLst>
              <a:ext uri="{FF2B5EF4-FFF2-40B4-BE49-F238E27FC236}">
                <a16:creationId xmlns:a16="http://schemas.microsoft.com/office/drawing/2014/main" id="{E1387ED9-F8E3-6245-B379-B446D266FCF2}"/>
              </a:ext>
            </a:extLst>
          </p:cNvPr>
          <p:cNvPicPr>
            <a:picLocks noChangeAspect="1"/>
          </p:cNvPicPr>
          <p:nvPr/>
        </p:nvPicPr>
        <p:blipFill>
          <a:blip r:embed="rId3"/>
          <a:stretch>
            <a:fillRect/>
          </a:stretch>
        </p:blipFill>
        <p:spPr>
          <a:xfrm>
            <a:off x="5735363" y="327899"/>
            <a:ext cx="2788481" cy="43863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55726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Search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23</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7" name="Content Placeholder 6">
            <a:extLst>
              <a:ext uri="{FF2B5EF4-FFF2-40B4-BE49-F238E27FC236}">
                <a16:creationId xmlns:a16="http://schemas.microsoft.com/office/drawing/2014/main" id="{F3E24F3B-5E65-BA4A-A2A0-2CAAAF376147}"/>
              </a:ext>
            </a:extLst>
          </p:cNvPr>
          <p:cNvPicPr>
            <a:picLocks noGrp="1" noChangeAspect="1"/>
          </p:cNvPicPr>
          <p:nvPr>
            <p:ph sz="quarter" idx="19"/>
          </p:nvPr>
        </p:nvPicPr>
        <p:blipFill>
          <a:blip r:embed="rId3"/>
          <a:stretch>
            <a:fillRect/>
          </a:stretch>
        </p:blipFill>
        <p:spPr>
          <a:xfrm>
            <a:off x="2896285" y="533878"/>
            <a:ext cx="6162737" cy="4260751"/>
          </a:xfrm>
        </p:spPr>
      </p:pic>
      <p:sp>
        <p:nvSpPr>
          <p:cNvPr id="12" name="TextBox 11">
            <a:extLst>
              <a:ext uri="{FF2B5EF4-FFF2-40B4-BE49-F238E27FC236}">
                <a16:creationId xmlns:a16="http://schemas.microsoft.com/office/drawing/2014/main" id="{359C30B4-4DBC-B14D-899C-0A23D981052B}"/>
              </a:ext>
            </a:extLst>
          </p:cNvPr>
          <p:cNvSpPr txBox="1"/>
          <p:nvPr/>
        </p:nvSpPr>
        <p:spPr>
          <a:xfrm>
            <a:off x="444031" y="1747234"/>
            <a:ext cx="2190748" cy="646331"/>
          </a:xfrm>
          <a:prstGeom prst="rect">
            <a:avLst/>
          </a:prstGeom>
          <a:noFill/>
        </p:spPr>
        <p:txBody>
          <a:bodyPr wrap="square" rtlCol="0">
            <a:spAutoFit/>
          </a:bodyPr>
          <a:lstStyle/>
          <a:p>
            <a:r>
              <a:rPr lang="en-US" sz="900" dirty="0">
                <a:latin typeface="Monaco" pitchFamily="2" charset="77"/>
              </a:rPr>
              <a:t>GET /</a:t>
            </a:r>
            <a:r>
              <a:rPr lang="en-US" sz="900" dirty="0" err="1">
                <a:latin typeface="Monaco" pitchFamily="2" charset="77"/>
              </a:rPr>
              <a:t>search?</a:t>
            </a:r>
            <a:r>
              <a:rPr lang="en-US" sz="900" b="1" dirty="0" err="1">
                <a:solidFill>
                  <a:schemeClr val="accent4"/>
                </a:solidFill>
                <a:latin typeface="Monaco" pitchFamily="2" charset="77"/>
              </a:rPr>
              <a:t>mission:cassini</a:t>
            </a:r>
            <a:r>
              <a:rPr lang="en-US" sz="900" dirty="0">
                <a:latin typeface="Monaco" pitchFamily="2" charset="77"/>
              </a:rPr>
              <a:t> → </a:t>
            </a:r>
            <a:br>
              <a:rPr lang="en-US" sz="900" dirty="0">
                <a:latin typeface="Monaco" pitchFamily="2" charset="77"/>
              </a:rPr>
            </a:br>
            <a:r>
              <a:rPr lang="en-US" sz="900" dirty="0">
                <a:latin typeface="Monaco" pitchFamily="2" charset="77"/>
              </a:rPr>
              <a:t>200</a:t>
            </a:r>
            <a:br>
              <a:rPr lang="en-US" sz="900" dirty="0">
                <a:latin typeface="Monaco" pitchFamily="2" charset="77"/>
              </a:rPr>
            </a:br>
            <a:r>
              <a:rPr lang="en-US" sz="900" dirty="0">
                <a:latin typeface="Monaco" pitchFamily="2" charset="77"/>
              </a:rPr>
              <a:t>https://es.amazonaws.us-west-2.com/</a:t>
            </a:r>
            <a:r>
              <a:rPr lang="en-US" sz="900" b="1" dirty="0" err="1">
                <a:solidFill>
                  <a:schemeClr val="accent4"/>
                </a:solidFill>
                <a:latin typeface="Monaco" pitchFamily="2" charset="77"/>
              </a:rPr>
              <a:t>cassini</a:t>
            </a:r>
            <a:r>
              <a:rPr lang="en-US" sz="900" dirty="0">
                <a:latin typeface="Monaco" pitchFamily="2" charset="77"/>
              </a:rPr>
              <a:t>/_search</a:t>
            </a:r>
          </a:p>
        </p:txBody>
      </p:sp>
      <p:sp>
        <p:nvSpPr>
          <p:cNvPr id="13" name="TextBox 12">
            <a:extLst>
              <a:ext uri="{FF2B5EF4-FFF2-40B4-BE49-F238E27FC236}">
                <a16:creationId xmlns:a16="http://schemas.microsoft.com/office/drawing/2014/main" id="{7C18CC18-3953-0248-A31B-A0899184936E}"/>
              </a:ext>
            </a:extLst>
          </p:cNvPr>
          <p:cNvSpPr txBox="1"/>
          <p:nvPr/>
        </p:nvSpPr>
        <p:spPr>
          <a:xfrm>
            <a:off x="119834" y="1796405"/>
            <a:ext cx="432262" cy="369332"/>
          </a:xfrm>
          <a:prstGeom prst="rect">
            <a:avLst/>
          </a:prstGeom>
          <a:noFill/>
        </p:spPr>
        <p:txBody>
          <a:bodyPr wrap="square" rtlCol="0">
            <a:spAutoFit/>
          </a:bodyPr>
          <a:lstStyle/>
          <a:p>
            <a:r>
              <a:rPr lang="en-US" dirty="0"/>
              <a:t>1.</a:t>
            </a:r>
          </a:p>
        </p:txBody>
      </p:sp>
      <p:sp>
        <p:nvSpPr>
          <p:cNvPr id="16" name="TextBox 15">
            <a:extLst>
              <a:ext uri="{FF2B5EF4-FFF2-40B4-BE49-F238E27FC236}">
                <a16:creationId xmlns:a16="http://schemas.microsoft.com/office/drawing/2014/main" id="{A9CCF9C9-7182-FE4F-B1AC-D8ADA4DB0749}"/>
              </a:ext>
            </a:extLst>
          </p:cNvPr>
          <p:cNvSpPr txBox="1"/>
          <p:nvPr/>
        </p:nvSpPr>
        <p:spPr>
          <a:xfrm>
            <a:off x="444030" y="2719733"/>
            <a:ext cx="2452255" cy="1061829"/>
          </a:xfrm>
          <a:prstGeom prst="rect">
            <a:avLst/>
          </a:prstGeom>
          <a:noFill/>
        </p:spPr>
        <p:txBody>
          <a:bodyPr wrap="square" rtlCol="0">
            <a:spAutoFit/>
          </a:bodyPr>
          <a:lstStyle/>
          <a:p>
            <a:r>
              <a:rPr lang="en-US" sz="900" dirty="0">
                <a:latin typeface="Monaco" pitchFamily="2" charset="77"/>
              </a:rPr>
              <a:t>GET /search?</a:t>
            </a:r>
            <a:r>
              <a:rPr lang="en-US" sz="900" b="1" dirty="0">
                <a:solidFill>
                  <a:schemeClr val="accent4"/>
                </a:solidFill>
                <a:latin typeface="Monaco" pitchFamily="2" charset="77"/>
              </a:rPr>
              <a:t>mission:m20</a:t>
            </a:r>
            <a:r>
              <a:rPr lang="en-US" sz="900" dirty="0">
                <a:latin typeface="Monaco" pitchFamily="2" charset="77"/>
              </a:rPr>
              <a:t>&amp;</a:t>
            </a:r>
            <a:r>
              <a:rPr lang="en-US" sz="900" b="1" dirty="0">
                <a:solidFill>
                  <a:schemeClr val="accent5"/>
                </a:solidFill>
                <a:latin typeface="Monaco" pitchFamily="2" charset="77"/>
              </a:rPr>
              <a:t>has:craters</a:t>
            </a:r>
            <a:r>
              <a:rPr lang="en-US" sz="900" dirty="0">
                <a:latin typeface="Monaco" pitchFamily="2" charset="77"/>
              </a:rPr>
              <a:t> → </a:t>
            </a:r>
            <a:br>
              <a:rPr lang="en-US" sz="900" dirty="0">
                <a:latin typeface="Monaco" pitchFamily="2" charset="77"/>
              </a:rPr>
            </a:br>
            <a:r>
              <a:rPr lang="en-US" sz="900" dirty="0">
                <a:latin typeface="Monaco" pitchFamily="2" charset="77"/>
              </a:rPr>
              <a:t>200</a:t>
            </a:r>
            <a:br>
              <a:rPr lang="en-US" sz="900" dirty="0">
                <a:latin typeface="Monaco" pitchFamily="2" charset="77"/>
              </a:rPr>
            </a:br>
            <a:r>
              <a:rPr lang="en-US" sz="900" dirty="0">
                <a:latin typeface="Monaco" pitchFamily="2" charset="77"/>
              </a:rPr>
              <a:t>https://es.amazonaws.us-west-2.com/</a:t>
            </a:r>
            <a:r>
              <a:rPr lang="en-US" sz="900" b="1" dirty="0">
                <a:solidFill>
                  <a:schemeClr val="accent4"/>
                </a:solidFill>
                <a:latin typeface="Monaco" pitchFamily="2" charset="77"/>
              </a:rPr>
              <a:t>m20</a:t>
            </a:r>
            <a:r>
              <a:rPr lang="en-US" sz="900" dirty="0">
                <a:latin typeface="Monaco" pitchFamily="2" charset="77"/>
              </a:rPr>
              <a:t>/_search</a:t>
            </a:r>
          </a:p>
          <a:p>
            <a:r>
              <a:rPr lang="en-US" sz="900" dirty="0">
                <a:latin typeface="Monaco" pitchFamily="2" charset="77"/>
              </a:rPr>
              <a:t>https://es.amazonaws.us-west-2.com/</a:t>
            </a:r>
            <a:r>
              <a:rPr lang="en-US" sz="900" b="1" dirty="0" err="1">
                <a:solidFill>
                  <a:schemeClr val="accent5"/>
                </a:solidFill>
                <a:latin typeface="Monaco" pitchFamily="2" charset="77"/>
              </a:rPr>
              <a:t>ml_ldd</a:t>
            </a:r>
            <a:r>
              <a:rPr lang="en-US" sz="900" dirty="0">
                <a:latin typeface="Monaco" pitchFamily="2" charset="77"/>
              </a:rPr>
              <a:t>/_search</a:t>
            </a:r>
          </a:p>
        </p:txBody>
      </p:sp>
      <p:sp>
        <p:nvSpPr>
          <p:cNvPr id="17" name="TextBox 16">
            <a:extLst>
              <a:ext uri="{FF2B5EF4-FFF2-40B4-BE49-F238E27FC236}">
                <a16:creationId xmlns:a16="http://schemas.microsoft.com/office/drawing/2014/main" id="{DFC2D4EA-02E8-3D45-A971-AB510304A491}"/>
              </a:ext>
            </a:extLst>
          </p:cNvPr>
          <p:cNvSpPr txBox="1"/>
          <p:nvPr/>
        </p:nvSpPr>
        <p:spPr>
          <a:xfrm>
            <a:off x="119834" y="2768904"/>
            <a:ext cx="432262" cy="369332"/>
          </a:xfrm>
          <a:prstGeom prst="rect">
            <a:avLst/>
          </a:prstGeom>
          <a:noFill/>
        </p:spPr>
        <p:txBody>
          <a:bodyPr wrap="square" rtlCol="0">
            <a:spAutoFit/>
          </a:bodyPr>
          <a:lstStyle/>
          <a:p>
            <a:r>
              <a:rPr lang="en-US" dirty="0"/>
              <a:t>2.</a:t>
            </a:r>
          </a:p>
        </p:txBody>
      </p:sp>
    </p:spTree>
    <p:custDataLst>
      <p:tags r:id="rId1"/>
    </p:custDataLst>
    <p:extLst>
      <p:ext uri="{BB962C8B-B14F-4D97-AF65-F5344CB8AC3E}">
        <p14:creationId xmlns:p14="http://schemas.microsoft.com/office/powerpoint/2010/main" val="365577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Image Atlas client</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24</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3" name="Content Placeholder 12">
            <a:extLst>
              <a:ext uri="{FF2B5EF4-FFF2-40B4-BE49-F238E27FC236}">
                <a16:creationId xmlns:a16="http://schemas.microsoft.com/office/drawing/2014/main" id="{8719BF62-A8AA-B14C-9097-6BAAAC239053}"/>
              </a:ext>
            </a:extLst>
          </p:cNvPr>
          <p:cNvPicPr>
            <a:picLocks noGrp="1" noChangeAspect="1"/>
          </p:cNvPicPr>
          <p:nvPr>
            <p:ph sz="quarter" idx="19"/>
          </p:nvPr>
        </p:nvPicPr>
        <p:blipFill>
          <a:blip r:embed="rId2"/>
          <a:stretch>
            <a:fillRect/>
          </a:stretch>
        </p:blipFill>
        <p:spPr>
          <a:xfrm>
            <a:off x="1034801" y="1173134"/>
            <a:ext cx="7074397" cy="3563996"/>
          </a:xfrm>
        </p:spPr>
      </p:pic>
      <p:sp>
        <p:nvSpPr>
          <p:cNvPr id="15" name="Freeform 14">
            <a:extLst>
              <a:ext uri="{FF2B5EF4-FFF2-40B4-BE49-F238E27FC236}">
                <a16:creationId xmlns:a16="http://schemas.microsoft.com/office/drawing/2014/main" id="{85DD838D-17DB-1145-A663-76CFE8BA03EA}"/>
              </a:ext>
            </a:extLst>
          </p:cNvPr>
          <p:cNvSpPr/>
          <p:nvPr/>
        </p:nvSpPr>
        <p:spPr>
          <a:xfrm>
            <a:off x="3740727" y="1598978"/>
            <a:ext cx="2606285" cy="2097741"/>
          </a:xfrm>
          <a:custGeom>
            <a:avLst/>
            <a:gdLst>
              <a:gd name="connsiteX0" fmla="*/ 0 w 2606285"/>
              <a:gd name="connsiteY0" fmla="*/ 0 h 2097741"/>
              <a:gd name="connsiteX1" fmla="*/ 24449 w 2606285"/>
              <a:gd name="connsiteY1" fmla="*/ 2097741 h 2097741"/>
              <a:gd name="connsiteX2" fmla="*/ 880171 w 2606285"/>
              <a:gd name="connsiteY2" fmla="*/ 2097741 h 2097741"/>
              <a:gd name="connsiteX3" fmla="*/ 850832 w 2606285"/>
              <a:gd name="connsiteY3" fmla="*/ 440085 h 2097741"/>
              <a:gd name="connsiteX4" fmla="*/ 2606285 w 2606285"/>
              <a:gd name="connsiteY4" fmla="*/ 444975 h 2097741"/>
              <a:gd name="connsiteX5" fmla="*/ 2596505 w 2606285"/>
              <a:gd name="connsiteY5" fmla="*/ 9779 h 2097741"/>
              <a:gd name="connsiteX6" fmla="*/ 0 w 2606285"/>
              <a:gd name="connsiteY6" fmla="*/ 0 h 209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285" h="2097741">
                <a:moveTo>
                  <a:pt x="0" y="0"/>
                </a:moveTo>
                <a:lnTo>
                  <a:pt x="24449" y="2097741"/>
                </a:lnTo>
                <a:lnTo>
                  <a:pt x="880171" y="2097741"/>
                </a:lnTo>
                <a:lnTo>
                  <a:pt x="850832" y="440085"/>
                </a:lnTo>
                <a:lnTo>
                  <a:pt x="2606285" y="444975"/>
                </a:lnTo>
                <a:lnTo>
                  <a:pt x="2596505" y="9779"/>
                </a:lnTo>
                <a:lnTo>
                  <a:pt x="0" y="0"/>
                </a:lnTo>
                <a:close/>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10234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Image Atlas Client</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25</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7" name="Content Placeholder 6">
            <a:extLst>
              <a:ext uri="{FF2B5EF4-FFF2-40B4-BE49-F238E27FC236}">
                <a16:creationId xmlns:a16="http://schemas.microsoft.com/office/drawing/2014/main" id="{5516EEE9-A333-764C-A622-6BA73DCBA797}"/>
              </a:ext>
            </a:extLst>
          </p:cNvPr>
          <p:cNvPicPr>
            <a:picLocks noGrp="1" noChangeAspect="1"/>
          </p:cNvPicPr>
          <p:nvPr>
            <p:ph sz="quarter" idx="19"/>
          </p:nvPr>
        </p:nvPicPr>
        <p:blipFill>
          <a:blip r:embed="rId3"/>
          <a:stretch>
            <a:fillRect/>
          </a:stretch>
        </p:blipFill>
        <p:spPr>
          <a:xfrm>
            <a:off x="3836709" y="409931"/>
            <a:ext cx="5053291" cy="4316928"/>
          </a:xfrm>
        </p:spPr>
      </p:pic>
      <p:pic>
        <p:nvPicPr>
          <p:cNvPr id="12" name="Content Placeholder 6">
            <a:extLst>
              <a:ext uri="{FF2B5EF4-FFF2-40B4-BE49-F238E27FC236}">
                <a16:creationId xmlns:a16="http://schemas.microsoft.com/office/drawing/2014/main" id="{310396E4-BAA5-584D-981C-5A08350F5EE4}"/>
              </a:ext>
            </a:extLst>
          </p:cNvPr>
          <p:cNvPicPr>
            <a:picLocks noChangeAspect="1"/>
          </p:cNvPicPr>
          <p:nvPr/>
        </p:nvPicPr>
        <p:blipFill rotWithShape="1">
          <a:blip r:embed="rId3"/>
          <a:srcRect l="13677" t="57431" r="62906"/>
          <a:stretch/>
        </p:blipFill>
        <p:spPr>
          <a:xfrm>
            <a:off x="847827" y="1381828"/>
            <a:ext cx="2026223" cy="3146607"/>
          </a:xfrm>
          <a:prstGeom prst="rect">
            <a:avLst/>
          </a:prstGeom>
          <a:ln>
            <a:noFill/>
          </a:ln>
          <a:effectLst>
            <a:softEdge rad="112500"/>
          </a:effectLst>
        </p:spPr>
      </p:pic>
      <p:pic>
        <p:nvPicPr>
          <p:cNvPr id="16" name="Picture 15">
            <a:extLst>
              <a:ext uri="{FF2B5EF4-FFF2-40B4-BE49-F238E27FC236}">
                <a16:creationId xmlns:a16="http://schemas.microsoft.com/office/drawing/2014/main" id="{4CBC1E3C-7A72-F240-9161-EB14D1E73CFD}"/>
              </a:ext>
            </a:extLst>
          </p:cNvPr>
          <p:cNvPicPr>
            <a:picLocks noChangeAspect="1"/>
          </p:cNvPicPr>
          <p:nvPr/>
        </p:nvPicPr>
        <p:blipFill>
          <a:blip r:embed="rId4"/>
          <a:stretch>
            <a:fillRect/>
          </a:stretch>
        </p:blipFill>
        <p:spPr>
          <a:xfrm>
            <a:off x="3690798" y="1454689"/>
            <a:ext cx="5345111" cy="2692802"/>
          </a:xfrm>
          <a:prstGeom prst="rect">
            <a:avLst/>
          </a:prstGeom>
        </p:spPr>
      </p:pic>
      <p:sp>
        <p:nvSpPr>
          <p:cNvPr id="17" name="5-Point Star 16">
            <a:extLst>
              <a:ext uri="{FF2B5EF4-FFF2-40B4-BE49-F238E27FC236}">
                <a16:creationId xmlns:a16="http://schemas.microsoft.com/office/drawing/2014/main" id="{98DC9FFD-8E4D-D740-A2C6-56F4446BB8C8}"/>
              </a:ext>
            </a:extLst>
          </p:cNvPr>
          <p:cNvSpPr/>
          <p:nvPr/>
        </p:nvSpPr>
        <p:spPr>
          <a:xfrm>
            <a:off x="5708277" y="1737937"/>
            <a:ext cx="128016" cy="124386"/>
          </a:xfrm>
          <a:prstGeom prst="star5">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Tree>
    <p:custDataLst>
      <p:tags r:id="rId1"/>
    </p:custDataLst>
    <p:extLst>
      <p:ext uri="{BB962C8B-B14F-4D97-AF65-F5344CB8AC3E}">
        <p14:creationId xmlns:p14="http://schemas.microsoft.com/office/powerpoint/2010/main" val="406882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52274 -3.20988E-6 L -2.77778E-7 -3.20988E-6 " pathEditMode="relative" rAng="0" ptsTypes="AA">
                                      <p:cBhvr>
                                        <p:cTn id="11" dur="2000" fill="hold"/>
                                        <p:tgtEl>
                                          <p:spTgt spid="12"/>
                                        </p:tgtEl>
                                        <p:attrNameLst>
                                          <p:attrName>ppt_x</p:attrName>
                                          <p:attrName>ppt_y</p:attrName>
                                        </p:attrNameLst>
                                      </p:cBhvr>
                                      <p:rCtr x="-26146" y="0"/>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0 0 C 0.01198 0.10957 0.02396 0.21945 0.01198 0.25278 C 0 0.28612 -0.05903 0.21019 -0.07153 0.2 " pathEditMode="relative" ptsTypes="AAA">
                                      <p:cBhvr>
                                        <p:cTn id="21" dur="5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977644-FDB7-C840-B510-BA5DA554B4CE}"/>
              </a:ext>
            </a:extLst>
          </p:cNvPr>
          <p:cNvPicPr>
            <a:picLocks noChangeAspect="1"/>
          </p:cNvPicPr>
          <p:nvPr/>
        </p:nvPicPr>
        <p:blipFill rotWithShape="1">
          <a:blip r:embed="rId3">
            <a:extLst>
              <a:ext uri="{28A0092B-C50C-407E-A947-70E740481C1C}">
                <a14:useLocalDpi xmlns:a14="http://schemas.microsoft.com/office/drawing/2010/main" val="0"/>
              </a:ext>
            </a:extLst>
          </a:blip>
          <a:srcRect b="46779"/>
          <a:stretch/>
        </p:blipFill>
        <p:spPr>
          <a:xfrm>
            <a:off x="795688" y="2744318"/>
            <a:ext cx="7552624" cy="1886949"/>
          </a:xfrm>
          <a:prstGeom prst="rect">
            <a:avLst/>
          </a:prstGeo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Image Atlas client</a:t>
            </a:r>
          </a:p>
        </p:txBody>
      </p:sp>
      <p:sp>
        <p:nvSpPr>
          <p:cNvPr id="5" name="Content Placeholder 4"/>
          <p:cNvSpPr>
            <a:spLocks noGrp="1"/>
          </p:cNvSpPr>
          <p:nvPr>
            <p:ph sz="quarter" idx="19"/>
          </p:nvPr>
        </p:nvSpPr>
        <p:spPr>
          <a:xfrm>
            <a:off x="627500" y="1278997"/>
            <a:ext cx="7888999" cy="1292753"/>
          </a:xfrm>
          <a:solidFill>
            <a:schemeClr val="bg1"/>
          </a:solidFill>
        </p:spPr>
        <p:txBody>
          <a:bodyPr/>
          <a:lstStyle/>
          <a:p>
            <a:pPr>
              <a:buFontTx/>
              <a:buChar char="-"/>
            </a:pPr>
            <a:r>
              <a:rPr lang="en-US" sz="1600" dirty="0"/>
              <a:t>Redesign of existing Atlas III</a:t>
            </a:r>
          </a:p>
          <a:p>
            <a:pPr>
              <a:buFontTx/>
              <a:buChar char="-"/>
            </a:pPr>
            <a:r>
              <a:rPr lang="en-US" sz="1600" dirty="0"/>
              <a:t>Uses PDS IMG API for search</a:t>
            </a:r>
          </a:p>
          <a:p>
            <a:pPr>
              <a:buFontTx/>
              <a:buChar char="-"/>
            </a:pPr>
            <a:r>
              <a:rPr lang="en-US" sz="1600" dirty="0"/>
              <a:t>Stores state in database</a:t>
            </a:r>
          </a:p>
          <a:p>
            <a:pPr>
              <a:buFontTx/>
              <a:buChar char="-"/>
            </a:pPr>
            <a:r>
              <a:rPr lang="en-US" sz="1600" dirty="0"/>
              <a:t>Just another client of PDS IMG API</a:t>
            </a:r>
          </a:p>
          <a:p>
            <a:pPr marL="0" indent="0">
              <a:buNone/>
            </a:pPr>
            <a:endParaRPr lang="en-US" sz="1600"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26</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5" name="Picture 14">
            <a:extLst>
              <a:ext uri="{FF2B5EF4-FFF2-40B4-BE49-F238E27FC236}">
                <a16:creationId xmlns:a16="http://schemas.microsoft.com/office/drawing/2014/main" id="{33DBD10F-F952-CC40-8409-869487DADF07}"/>
              </a:ext>
            </a:extLst>
          </p:cNvPr>
          <p:cNvPicPr>
            <a:picLocks noChangeAspect="1"/>
          </p:cNvPicPr>
          <p:nvPr/>
        </p:nvPicPr>
        <p:blipFill>
          <a:blip r:embed="rId4"/>
          <a:stretch>
            <a:fillRect/>
          </a:stretch>
        </p:blipFill>
        <p:spPr>
          <a:xfrm>
            <a:off x="6547821" y="240478"/>
            <a:ext cx="2220259" cy="2331272"/>
          </a:xfrm>
          <a:prstGeom prst="rect">
            <a:avLst/>
          </a:prstGeom>
        </p:spPr>
      </p:pic>
    </p:spTree>
    <p:custDataLst>
      <p:tags r:id="rId1"/>
    </p:custDataLst>
    <p:extLst>
      <p:ext uri="{BB962C8B-B14F-4D97-AF65-F5344CB8AC3E}">
        <p14:creationId xmlns:p14="http://schemas.microsoft.com/office/powerpoint/2010/main" val="2994976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DB12AD-8331-4849-8DE9-DF501539BBC0}"/>
              </a:ext>
            </a:extLst>
          </p:cNvPr>
          <p:cNvSpPr/>
          <p:nvPr/>
        </p:nvSpPr>
        <p:spPr>
          <a:xfrm>
            <a:off x="1" y="1458378"/>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p:txBody>
      </p:sp>
      <p:sp>
        <p:nvSpPr>
          <p:cNvPr id="3" name="Title 2"/>
          <p:cNvSpPr>
            <a:spLocks noGrp="1"/>
          </p:cNvSpPr>
          <p:nvPr>
            <p:ph type="title"/>
          </p:nvPr>
        </p:nvSpPr>
        <p:spPr/>
        <p:txBody>
          <a:bodyPr/>
          <a:lstStyle/>
          <a:p>
            <a:r>
              <a:rPr lang="en-US" dirty="0"/>
              <a:t>Cloud Processing of PDS Archival Products</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1601302"/>
            <a:ext cx="6319520" cy="2261682"/>
          </a:xfrm>
        </p:spPr>
        <p:txBody>
          <a:bodyPr/>
          <a:lstStyle/>
          <a:p>
            <a:r>
              <a:rPr lang="en-US" dirty="0"/>
              <a:t>Introduction</a:t>
            </a:r>
          </a:p>
          <a:p>
            <a:r>
              <a:rPr lang="en-US" dirty="0"/>
              <a:t>Architecture</a:t>
            </a:r>
          </a:p>
          <a:p>
            <a:r>
              <a:rPr lang="en-US" dirty="0"/>
              <a:t>Deployment</a:t>
            </a:r>
          </a:p>
          <a:p>
            <a:r>
              <a:rPr lang="en-US" dirty="0"/>
              <a:t>Conclusions</a:t>
            </a:r>
          </a:p>
          <a:p>
            <a:r>
              <a:rPr lang="en-US" dirty="0"/>
              <a:t>Future Work</a:t>
            </a:r>
          </a:p>
          <a:p>
            <a:r>
              <a:rPr lang="en-US" dirty="0"/>
              <a:t>References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27</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custDataLst>
      <p:tags r:id="rId1"/>
    </p:custDataLst>
    <p:extLst>
      <p:ext uri="{BB962C8B-B14F-4D97-AF65-F5344CB8AC3E}">
        <p14:creationId xmlns:p14="http://schemas.microsoft.com/office/powerpoint/2010/main" val="1695285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5">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1000" fill="hold"/>
                                        <p:tgtEl>
                                          <p:spTgt spid="5">
                                            <p:txEl>
                                              <p:pRg st="1" end="1"/>
                                            </p:txEl>
                                          </p:spTgt>
                                        </p:tgtEl>
                                        <p:attrNameLst>
                                          <p:attrName>style.color</p:attrName>
                                        </p:attrNameLst>
                                      </p:cBhvr>
                                      <p:to>
                                        <a:schemeClr val="accent2"/>
                                      </p:to>
                                    </p:animClr>
                                  </p:childTnLst>
                                </p:cTn>
                              </p:par>
                              <p:par>
                                <p:cTn id="9" presetID="3" presetClass="emph" presetSubtype="2" fill="hold" nodeType="withEffect">
                                  <p:stCondLst>
                                    <p:cond delay="0"/>
                                  </p:stCondLst>
                                  <p:iterate type="lt">
                                    <p:tmPct val="0"/>
                                  </p:iterate>
                                  <p:childTnLst>
                                    <p:animClr clrSpc="rgb" dir="cw">
                                      <p:cBhvr override="childStyle">
                                        <p:cTn id="10" dur="1000" fill="hold"/>
                                        <p:tgtEl>
                                          <p:spTgt spid="5">
                                            <p:txEl>
                                              <p:pRg st="2" end="2"/>
                                            </p:txEl>
                                          </p:spTgt>
                                        </p:tgtEl>
                                        <p:attrNameLst>
                                          <p:attrName>style.color</p:attrName>
                                        </p:attrNameLst>
                                      </p:cBhvr>
                                      <p:to>
                                        <a:schemeClr val="tx1"/>
                                      </p:to>
                                    </p:animClr>
                                  </p:childTnLst>
                                </p:cTn>
                              </p:par>
                              <p:par>
                                <p:cTn id="11" presetID="15" presetClass="emph" presetSubtype="0" nodeType="withEffect">
                                  <p:stCondLst>
                                    <p:cond delay="0"/>
                                  </p:stCondLst>
                                  <p:iterate type="lt">
                                    <p:tmAbs val="25"/>
                                  </p:iterate>
                                  <p:childTnLst>
                                    <p:set>
                                      <p:cBhvr override="childStyle">
                                        <p:cTn id="12" dur="indefinite"/>
                                        <p:tgtEl>
                                          <p:spTgt spid="5">
                                            <p:txEl>
                                              <p:pRg st="2" end="2"/>
                                            </p:txEl>
                                          </p:spTgt>
                                        </p:tgtEl>
                                        <p:attrNameLst>
                                          <p:attrName>style.fontWeight</p:attrName>
                                        </p:attrNameLst>
                                      </p:cBhvr>
                                      <p:to>
                                        <p:strVal val="bold"/>
                                      </p:to>
                                    </p:set>
                                  </p:childTnLst>
                                </p:cTn>
                              </p:par>
                              <p:par>
                                <p:cTn id="13" presetID="3" presetClass="emph" presetSubtype="2" fill="hold" nodeType="withEffect">
                                  <p:stCondLst>
                                    <p:cond delay="0"/>
                                  </p:stCondLst>
                                  <p:childTnLst>
                                    <p:animClr clrSpc="rgb" dir="cw">
                                      <p:cBhvr override="childStyle">
                                        <p:cTn id="14" dur="1000" fill="hold"/>
                                        <p:tgtEl>
                                          <p:spTgt spid="5">
                                            <p:txEl>
                                              <p:pRg st="3" end="3"/>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1000" fill="hold"/>
                                        <p:tgtEl>
                                          <p:spTgt spid="5">
                                            <p:txEl>
                                              <p:pRg st="4" end="4"/>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1000" fill="hold"/>
                                        <p:tgtEl>
                                          <p:spTgt spid="5">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PDS IMG API</a:t>
            </a:r>
          </a:p>
        </p:txBody>
      </p:sp>
      <p:sp>
        <p:nvSpPr>
          <p:cNvPr id="5" name="Content Placeholder 4"/>
          <p:cNvSpPr>
            <a:spLocks noGrp="1"/>
          </p:cNvSpPr>
          <p:nvPr>
            <p:ph sz="quarter" idx="19"/>
          </p:nvPr>
        </p:nvSpPr>
        <p:spPr>
          <a:xfrm>
            <a:off x="628469" y="1162742"/>
            <a:ext cx="7789390" cy="3489940"/>
          </a:xfrm>
        </p:spPr>
        <p:txBody>
          <a:bodyPr/>
          <a:lstStyle/>
          <a:p>
            <a:r>
              <a:rPr lang="en-US" sz="1800" dirty="0"/>
              <a:t>CloudFront caching at the edge</a:t>
            </a:r>
          </a:p>
          <a:p>
            <a:pPr lvl="1"/>
            <a:r>
              <a:rPr lang="en-US" sz="1600" dirty="0"/>
              <a:t>Request caching</a:t>
            </a:r>
          </a:p>
          <a:p>
            <a:pPr lvl="1"/>
            <a:r>
              <a:rPr lang="en-US" sz="1600" dirty="0"/>
              <a:t>Per-geographical region basis</a:t>
            </a:r>
          </a:p>
          <a:p>
            <a:r>
              <a:rPr lang="en-US" sz="1800" dirty="0"/>
              <a:t>WAF</a:t>
            </a:r>
          </a:p>
          <a:p>
            <a:pPr lvl="1"/>
            <a:r>
              <a:rPr lang="en-US" sz="1600" dirty="0"/>
              <a:t>Prevents application abuse</a:t>
            </a:r>
          </a:p>
          <a:p>
            <a:pPr lvl="1"/>
            <a:r>
              <a:rPr lang="en-US" sz="1600" dirty="0"/>
              <a:t>Configurable throttling and bypasses</a:t>
            </a:r>
          </a:p>
          <a:p>
            <a:r>
              <a:rPr lang="en-US" sz="1800" dirty="0"/>
              <a:t>API Gateway (using </a:t>
            </a:r>
            <a:r>
              <a:rPr lang="en-US" sz="1800" dirty="0" err="1"/>
              <a:t>OpenAPI</a:t>
            </a:r>
            <a:r>
              <a:rPr lang="en-US" sz="1800" dirty="0"/>
              <a:t> 3.0 standard)</a:t>
            </a:r>
          </a:p>
          <a:p>
            <a:pPr lvl="1"/>
            <a:r>
              <a:rPr lang="en-US" sz="1600" dirty="0"/>
              <a:t>Routes requests to appropriate service</a:t>
            </a:r>
          </a:p>
          <a:p>
            <a:pPr lvl="1"/>
            <a:r>
              <a:rPr lang="en-US" sz="1600" dirty="0"/>
              <a:t>Supports versioning</a:t>
            </a:r>
          </a:p>
          <a:p>
            <a:r>
              <a:rPr lang="en-US" sz="1800" dirty="0"/>
              <a:t>Amazon Cognito (tokens)</a:t>
            </a:r>
          </a:p>
          <a:p>
            <a:pPr lvl="1"/>
            <a:r>
              <a:rPr lang="en-US" sz="1600" dirty="0"/>
              <a:t>Integrates with different identity providers (JPL LDAP, Google, Facebook)</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28</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8" name="Picture 7">
            <a:extLst>
              <a:ext uri="{FF2B5EF4-FFF2-40B4-BE49-F238E27FC236}">
                <a16:creationId xmlns:a16="http://schemas.microsoft.com/office/drawing/2014/main" id="{65283112-E2D0-2943-9A3B-A6773E610F92}"/>
              </a:ext>
            </a:extLst>
          </p:cNvPr>
          <p:cNvPicPr>
            <a:picLocks noChangeAspect="1"/>
          </p:cNvPicPr>
          <p:nvPr/>
        </p:nvPicPr>
        <p:blipFill rotWithShape="1">
          <a:blip r:embed="rId3"/>
          <a:srcRect l="20882" t="29591" r="30100" b="25455"/>
          <a:stretch/>
        </p:blipFill>
        <p:spPr>
          <a:xfrm>
            <a:off x="4285727" y="544949"/>
            <a:ext cx="4482353" cy="207084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47312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213CB304-C096-E548-B5D9-9DB2159B7D96}"/>
              </a:ext>
            </a:extLst>
          </p:cNvPr>
          <p:cNvPicPr>
            <a:picLocks noGrp="1" noChangeAspect="1"/>
          </p:cNvPicPr>
          <p:nvPr>
            <p:ph sz="quarter" idx="19"/>
          </p:nvPr>
        </p:nvPicPr>
        <p:blipFill>
          <a:blip r:embed="rId2"/>
          <a:stretch>
            <a:fillRect/>
          </a:stretch>
        </p:blipFill>
        <p:spPr>
          <a:xfrm>
            <a:off x="804933" y="919062"/>
            <a:ext cx="7534134" cy="3881221"/>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PDS IMG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29</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extLst>
      <p:ext uri="{BB962C8B-B14F-4D97-AF65-F5344CB8AC3E}">
        <p14:creationId xmlns:p14="http://schemas.microsoft.com/office/powerpoint/2010/main" val="1891444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3A95DC-B013-924A-9111-54B875CF1EB5}"/>
              </a:ext>
            </a:extLst>
          </p:cNvPr>
          <p:cNvSpPr/>
          <p:nvPr/>
        </p:nvSpPr>
        <p:spPr>
          <a:xfrm>
            <a:off x="0" y="1452282"/>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Introduction</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2150240"/>
            <a:ext cx="6319520" cy="1176953"/>
          </a:xfrm>
        </p:spPr>
        <p:txBody>
          <a:bodyPr/>
          <a:lstStyle/>
          <a:p>
            <a:r>
              <a:rPr lang="en-US" dirty="0"/>
              <a:t>PDS Imaging Node</a:t>
            </a:r>
          </a:p>
          <a:p>
            <a:r>
              <a:rPr lang="en-US" dirty="0"/>
              <a:t>Existing backend architecture</a:t>
            </a:r>
          </a:p>
          <a:p>
            <a:r>
              <a:rPr lang="en-US" dirty="0"/>
              <a:t>Motivation to evolve</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extLst>
      <p:ext uri="{BB962C8B-B14F-4D97-AF65-F5344CB8AC3E}">
        <p14:creationId xmlns:p14="http://schemas.microsoft.com/office/powerpoint/2010/main" val="3113413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Data Access API</a:t>
            </a:r>
          </a:p>
        </p:txBody>
      </p:sp>
      <p:sp>
        <p:nvSpPr>
          <p:cNvPr id="5" name="Content Placeholder 4"/>
          <p:cNvSpPr>
            <a:spLocks noGrp="1"/>
          </p:cNvSpPr>
          <p:nvPr>
            <p:ph sz="quarter" idx="19"/>
          </p:nvPr>
        </p:nvSpPr>
        <p:spPr>
          <a:xfrm>
            <a:off x="628469" y="1330742"/>
            <a:ext cx="6319520" cy="3525799"/>
          </a:xfrm>
        </p:spPr>
        <p:txBody>
          <a:bodyPr/>
          <a:lstStyle/>
          <a:p>
            <a:r>
              <a:rPr lang="en-US" sz="1800" dirty="0"/>
              <a:t>CloudFront</a:t>
            </a:r>
          </a:p>
          <a:p>
            <a:pPr lvl="1"/>
            <a:r>
              <a:rPr lang="en-US" sz="1600" dirty="0"/>
              <a:t>Caching at edge</a:t>
            </a:r>
          </a:p>
          <a:p>
            <a:pPr lvl="1"/>
            <a:r>
              <a:rPr lang="en-US" sz="1600" dirty="0"/>
              <a:t>Data caching</a:t>
            </a:r>
          </a:p>
          <a:p>
            <a:pPr lvl="1"/>
            <a:r>
              <a:rPr lang="en-US" sz="1600" dirty="0"/>
              <a:t>API calls vs. multimedia transfer</a:t>
            </a:r>
          </a:p>
          <a:p>
            <a:pPr lvl="1"/>
            <a:r>
              <a:rPr lang="en-US" sz="1600" dirty="0"/>
              <a:t>URL signing</a:t>
            </a:r>
          </a:p>
          <a:p>
            <a:r>
              <a:rPr lang="en-US" sz="1800" dirty="0"/>
              <a:t>WAF</a:t>
            </a:r>
          </a:p>
          <a:p>
            <a:pPr lvl="1"/>
            <a:r>
              <a:rPr lang="en-US" sz="1600" dirty="0"/>
              <a:t>Prevent abusive asset transfer</a:t>
            </a:r>
          </a:p>
          <a:p>
            <a:pPr lvl="1"/>
            <a:r>
              <a:rPr lang="en-US" sz="1600" dirty="0"/>
              <a:t>“No, you can’t just download the whole archive, sorry”</a:t>
            </a:r>
          </a:p>
          <a:p>
            <a:r>
              <a:rPr lang="en-US" sz="1800" dirty="0"/>
              <a:t>S3 &amp; </a:t>
            </a:r>
            <a:r>
              <a:rPr lang="en-US" sz="1800" dirty="0" err="1"/>
              <a:t>BeeGFS</a:t>
            </a:r>
            <a:r>
              <a:rPr lang="en-US" sz="1800" dirty="0"/>
              <a:t> for storage</a:t>
            </a:r>
          </a:p>
          <a:p>
            <a:r>
              <a:rPr lang="en-US" sz="1800" dirty="0"/>
              <a:t>API Gateway (w/ </a:t>
            </a:r>
            <a:r>
              <a:rPr lang="en-US" sz="1800" dirty="0" err="1"/>
              <a:t>OpenAPI</a:t>
            </a:r>
            <a:r>
              <a:rPr lang="en-US" sz="1800" dirty="0"/>
              <a:t> 3.0) for routing</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30</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8" name="Picture 7">
            <a:extLst>
              <a:ext uri="{FF2B5EF4-FFF2-40B4-BE49-F238E27FC236}">
                <a16:creationId xmlns:a16="http://schemas.microsoft.com/office/drawing/2014/main" id="{0D1D1538-3C53-6F4B-8320-FF93E72DC501}"/>
              </a:ext>
            </a:extLst>
          </p:cNvPr>
          <p:cNvPicPr>
            <a:picLocks noChangeAspect="1"/>
          </p:cNvPicPr>
          <p:nvPr/>
        </p:nvPicPr>
        <p:blipFill rotWithShape="1">
          <a:blip r:embed="rId3"/>
          <a:srcRect l="26275" t="47105" r="37451" b="2256"/>
          <a:stretch/>
        </p:blipFill>
        <p:spPr>
          <a:xfrm>
            <a:off x="5198590" y="533878"/>
            <a:ext cx="3316941" cy="233272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86746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976F99F5-36C2-B841-927C-89C287E12137}"/>
              </a:ext>
            </a:extLst>
          </p:cNvPr>
          <p:cNvPicPr>
            <a:picLocks noGrp="1" noChangeAspect="1"/>
          </p:cNvPicPr>
          <p:nvPr>
            <p:ph sz="quarter" idx="19"/>
          </p:nvPr>
        </p:nvPicPr>
        <p:blipFill>
          <a:blip r:embed="rId2"/>
          <a:stretch>
            <a:fillRect/>
          </a:stretch>
        </p:blipFill>
        <p:spPr>
          <a:xfrm>
            <a:off x="1828744" y="1210701"/>
            <a:ext cx="6652465" cy="3363356"/>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31</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26" name="TextBox 25">
            <a:extLst>
              <a:ext uri="{FF2B5EF4-FFF2-40B4-BE49-F238E27FC236}">
                <a16:creationId xmlns:a16="http://schemas.microsoft.com/office/drawing/2014/main" id="{430D8249-FB5E-0040-BE4E-E4E5DF897698}"/>
              </a:ext>
            </a:extLst>
          </p:cNvPr>
          <p:cNvSpPr txBox="1"/>
          <p:nvPr/>
        </p:nvSpPr>
        <p:spPr>
          <a:xfrm>
            <a:off x="322134" y="2825993"/>
            <a:ext cx="376518" cy="369332"/>
          </a:xfrm>
          <a:prstGeom prst="rect">
            <a:avLst/>
          </a:prstGeom>
          <a:noFill/>
        </p:spPr>
        <p:txBody>
          <a:bodyPr wrap="square" rtlCol="0">
            <a:spAutoFit/>
          </a:bodyPr>
          <a:lstStyle/>
          <a:p>
            <a:r>
              <a:rPr lang="en-US" dirty="0"/>
              <a:t>1.</a:t>
            </a:r>
          </a:p>
        </p:txBody>
      </p:sp>
      <p:sp>
        <p:nvSpPr>
          <p:cNvPr id="27" name="TextBox 26">
            <a:extLst>
              <a:ext uri="{FF2B5EF4-FFF2-40B4-BE49-F238E27FC236}">
                <a16:creationId xmlns:a16="http://schemas.microsoft.com/office/drawing/2014/main" id="{FA531A72-DC4C-AC41-9E90-88147417AB10}"/>
              </a:ext>
            </a:extLst>
          </p:cNvPr>
          <p:cNvSpPr txBox="1"/>
          <p:nvPr/>
        </p:nvSpPr>
        <p:spPr>
          <a:xfrm>
            <a:off x="726142" y="2749049"/>
            <a:ext cx="2976283" cy="523220"/>
          </a:xfrm>
          <a:prstGeom prst="rect">
            <a:avLst/>
          </a:prstGeom>
          <a:noFill/>
        </p:spPr>
        <p:txBody>
          <a:bodyPr wrap="square" rtlCol="0">
            <a:spAutoFit/>
          </a:bodyPr>
          <a:lstStyle/>
          <a:p>
            <a:r>
              <a:rPr lang="en-US" sz="1400" dirty="0"/>
              <a:t>User queries IMG API for photo from Mars 2020 EDL</a:t>
            </a:r>
          </a:p>
        </p:txBody>
      </p:sp>
    </p:spTree>
    <p:extLst>
      <p:ext uri="{BB962C8B-B14F-4D97-AF65-F5344CB8AC3E}">
        <p14:creationId xmlns:p14="http://schemas.microsoft.com/office/powerpoint/2010/main" val="15269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4348D46-8F40-3D48-83B3-21B1957E5204}"/>
              </a:ext>
            </a:extLst>
          </p:cNvPr>
          <p:cNvPicPr>
            <a:picLocks noGrp="1" noChangeAspect="1"/>
          </p:cNvPicPr>
          <p:nvPr>
            <p:ph sz="quarter" idx="19"/>
          </p:nvPr>
        </p:nvPicPr>
        <p:blipFill>
          <a:blip r:embed="rId2"/>
          <a:stretch>
            <a:fillRect/>
          </a:stretch>
        </p:blipFill>
        <p:spPr>
          <a:xfrm>
            <a:off x="1847088" y="632727"/>
            <a:ext cx="7118415" cy="3908150"/>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32</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20" name="TextBox 19">
            <a:extLst>
              <a:ext uri="{FF2B5EF4-FFF2-40B4-BE49-F238E27FC236}">
                <a16:creationId xmlns:a16="http://schemas.microsoft.com/office/drawing/2014/main" id="{F44D26E0-526F-2544-9AA4-08EE2C5B5709}"/>
              </a:ext>
            </a:extLst>
          </p:cNvPr>
          <p:cNvSpPr txBox="1"/>
          <p:nvPr/>
        </p:nvSpPr>
        <p:spPr>
          <a:xfrm>
            <a:off x="322134" y="3632258"/>
            <a:ext cx="376518" cy="369332"/>
          </a:xfrm>
          <a:prstGeom prst="rect">
            <a:avLst/>
          </a:prstGeom>
          <a:noFill/>
        </p:spPr>
        <p:txBody>
          <a:bodyPr wrap="square" rtlCol="0">
            <a:spAutoFit/>
          </a:bodyPr>
          <a:lstStyle/>
          <a:p>
            <a:r>
              <a:rPr lang="en-US" dirty="0"/>
              <a:t>2.</a:t>
            </a:r>
          </a:p>
        </p:txBody>
      </p:sp>
      <p:sp>
        <p:nvSpPr>
          <p:cNvPr id="21" name="TextBox 20">
            <a:extLst>
              <a:ext uri="{FF2B5EF4-FFF2-40B4-BE49-F238E27FC236}">
                <a16:creationId xmlns:a16="http://schemas.microsoft.com/office/drawing/2014/main" id="{2F305E6D-15A3-3C4E-B476-7D55B21AEE8A}"/>
              </a:ext>
            </a:extLst>
          </p:cNvPr>
          <p:cNvSpPr txBox="1"/>
          <p:nvPr/>
        </p:nvSpPr>
        <p:spPr>
          <a:xfrm>
            <a:off x="726142" y="3339871"/>
            <a:ext cx="2976283" cy="954107"/>
          </a:xfrm>
          <a:prstGeom prst="rect">
            <a:avLst/>
          </a:prstGeom>
          <a:noFill/>
        </p:spPr>
        <p:txBody>
          <a:bodyPr wrap="square" rtlCol="0">
            <a:spAutoFit/>
          </a:bodyPr>
          <a:lstStyle/>
          <a:p>
            <a:r>
              <a:rPr lang="en-US" sz="1400" dirty="0"/>
              <a:t>Data Access API determines photo is in S3 bucket s3://m20-data, generates signed URL, and returns 302 to user</a:t>
            </a:r>
          </a:p>
        </p:txBody>
      </p:sp>
      <p:sp>
        <p:nvSpPr>
          <p:cNvPr id="22" name="TextBox 21">
            <a:extLst>
              <a:ext uri="{FF2B5EF4-FFF2-40B4-BE49-F238E27FC236}">
                <a16:creationId xmlns:a16="http://schemas.microsoft.com/office/drawing/2014/main" id="{84B08040-1DAD-E048-86B2-BDA53F1B41F3}"/>
              </a:ext>
            </a:extLst>
          </p:cNvPr>
          <p:cNvSpPr txBox="1"/>
          <p:nvPr/>
        </p:nvSpPr>
        <p:spPr>
          <a:xfrm>
            <a:off x="322134" y="2825993"/>
            <a:ext cx="376518" cy="369332"/>
          </a:xfrm>
          <a:prstGeom prst="rect">
            <a:avLst/>
          </a:prstGeom>
          <a:noFill/>
        </p:spPr>
        <p:txBody>
          <a:bodyPr wrap="square" rtlCol="0">
            <a:spAutoFit/>
          </a:bodyPr>
          <a:lstStyle/>
          <a:p>
            <a:r>
              <a:rPr lang="en-US" dirty="0"/>
              <a:t>1.</a:t>
            </a:r>
          </a:p>
        </p:txBody>
      </p:sp>
      <p:sp>
        <p:nvSpPr>
          <p:cNvPr id="23" name="TextBox 22">
            <a:extLst>
              <a:ext uri="{FF2B5EF4-FFF2-40B4-BE49-F238E27FC236}">
                <a16:creationId xmlns:a16="http://schemas.microsoft.com/office/drawing/2014/main" id="{F92D00F3-8816-994B-81D7-F714DB0A2ECD}"/>
              </a:ext>
            </a:extLst>
          </p:cNvPr>
          <p:cNvSpPr txBox="1"/>
          <p:nvPr/>
        </p:nvSpPr>
        <p:spPr>
          <a:xfrm>
            <a:off x="726142" y="2749049"/>
            <a:ext cx="2976283" cy="523220"/>
          </a:xfrm>
          <a:prstGeom prst="rect">
            <a:avLst/>
          </a:prstGeom>
          <a:noFill/>
        </p:spPr>
        <p:txBody>
          <a:bodyPr wrap="square" rtlCol="0">
            <a:spAutoFit/>
          </a:bodyPr>
          <a:lstStyle/>
          <a:p>
            <a:r>
              <a:rPr lang="en-US" sz="1400" dirty="0"/>
              <a:t>User queries IMG API for photo from Mars 2020 EDL</a:t>
            </a:r>
          </a:p>
        </p:txBody>
      </p:sp>
    </p:spTree>
    <p:extLst>
      <p:ext uri="{BB962C8B-B14F-4D97-AF65-F5344CB8AC3E}">
        <p14:creationId xmlns:p14="http://schemas.microsoft.com/office/powerpoint/2010/main" val="3284767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E470E891-BE24-EE41-B535-F70069A7B826}"/>
              </a:ext>
            </a:extLst>
          </p:cNvPr>
          <p:cNvPicPr>
            <a:picLocks noGrp="1" noChangeAspect="1"/>
          </p:cNvPicPr>
          <p:nvPr>
            <p:ph sz="quarter" idx="19"/>
          </p:nvPr>
        </p:nvPicPr>
        <p:blipFill>
          <a:blip r:embed="rId2"/>
          <a:stretch>
            <a:fillRect/>
          </a:stretch>
        </p:blipFill>
        <p:spPr>
          <a:xfrm>
            <a:off x="1847088" y="630936"/>
            <a:ext cx="7114032" cy="3905743"/>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33</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12" name="TextBox 11">
            <a:extLst>
              <a:ext uri="{FF2B5EF4-FFF2-40B4-BE49-F238E27FC236}">
                <a16:creationId xmlns:a16="http://schemas.microsoft.com/office/drawing/2014/main" id="{55DA0E42-F041-494B-B5DB-F2D270F8C7DC}"/>
              </a:ext>
            </a:extLst>
          </p:cNvPr>
          <p:cNvSpPr txBox="1"/>
          <p:nvPr/>
        </p:nvSpPr>
        <p:spPr>
          <a:xfrm>
            <a:off x="326915" y="4330332"/>
            <a:ext cx="376518" cy="369332"/>
          </a:xfrm>
          <a:prstGeom prst="rect">
            <a:avLst/>
          </a:prstGeom>
          <a:noFill/>
        </p:spPr>
        <p:txBody>
          <a:bodyPr wrap="square" rtlCol="0">
            <a:spAutoFit/>
          </a:bodyPr>
          <a:lstStyle/>
          <a:p>
            <a:r>
              <a:rPr lang="en-US" dirty="0"/>
              <a:t>3.</a:t>
            </a:r>
          </a:p>
        </p:txBody>
      </p:sp>
      <p:sp>
        <p:nvSpPr>
          <p:cNvPr id="13" name="TextBox 12">
            <a:extLst>
              <a:ext uri="{FF2B5EF4-FFF2-40B4-BE49-F238E27FC236}">
                <a16:creationId xmlns:a16="http://schemas.microsoft.com/office/drawing/2014/main" id="{C1E72AF9-7EF6-8145-87AA-B1799926F53E}"/>
              </a:ext>
            </a:extLst>
          </p:cNvPr>
          <p:cNvSpPr txBox="1"/>
          <p:nvPr/>
        </p:nvSpPr>
        <p:spPr>
          <a:xfrm>
            <a:off x="698652" y="4361110"/>
            <a:ext cx="4064001" cy="307777"/>
          </a:xfrm>
          <a:prstGeom prst="rect">
            <a:avLst/>
          </a:prstGeom>
          <a:noFill/>
        </p:spPr>
        <p:txBody>
          <a:bodyPr wrap="square" rtlCol="0">
            <a:spAutoFit/>
          </a:bodyPr>
          <a:lstStyle/>
          <a:p>
            <a:r>
              <a:rPr lang="en-US" sz="1400" dirty="0"/>
              <a:t>User follows redirect and downloads their image</a:t>
            </a:r>
          </a:p>
        </p:txBody>
      </p:sp>
      <p:sp>
        <p:nvSpPr>
          <p:cNvPr id="19" name="TextBox 18">
            <a:extLst>
              <a:ext uri="{FF2B5EF4-FFF2-40B4-BE49-F238E27FC236}">
                <a16:creationId xmlns:a16="http://schemas.microsoft.com/office/drawing/2014/main" id="{C146550B-21E2-FA4F-8C1D-DE2FF0EA0359}"/>
              </a:ext>
            </a:extLst>
          </p:cNvPr>
          <p:cNvSpPr txBox="1"/>
          <p:nvPr/>
        </p:nvSpPr>
        <p:spPr>
          <a:xfrm>
            <a:off x="322134" y="3632258"/>
            <a:ext cx="376518" cy="369332"/>
          </a:xfrm>
          <a:prstGeom prst="rect">
            <a:avLst/>
          </a:prstGeom>
          <a:noFill/>
        </p:spPr>
        <p:txBody>
          <a:bodyPr wrap="square" rtlCol="0">
            <a:spAutoFit/>
          </a:bodyPr>
          <a:lstStyle/>
          <a:p>
            <a:r>
              <a:rPr lang="en-US" dirty="0"/>
              <a:t>2.</a:t>
            </a:r>
          </a:p>
        </p:txBody>
      </p:sp>
      <p:sp>
        <p:nvSpPr>
          <p:cNvPr id="20" name="TextBox 19">
            <a:extLst>
              <a:ext uri="{FF2B5EF4-FFF2-40B4-BE49-F238E27FC236}">
                <a16:creationId xmlns:a16="http://schemas.microsoft.com/office/drawing/2014/main" id="{EEC4AC5D-1742-664D-863A-2162C1C45EA3}"/>
              </a:ext>
            </a:extLst>
          </p:cNvPr>
          <p:cNvSpPr txBox="1"/>
          <p:nvPr/>
        </p:nvSpPr>
        <p:spPr>
          <a:xfrm>
            <a:off x="726142" y="3339871"/>
            <a:ext cx="2976283" cy="954107"/>
          </a:xfrm>
          <a:prstGeom prst="rect">
            <a:avLst/>
          </a:prstGeom>
          <a:noFill/>
        </p:spPr>
        <p:txBody>
          <a:bodyPr wrap="square" rtlCol="0">
            <a:spAutoFit/>
          </a:bodyPr>
          <a:lstStyle/>
          <a:p>
            <a:r>
              <a:rPr lang="en-US" sz="1400" dirty="0"/>
              <a:t>Data Access API determines photo is in S3 bucket s3://m20-data, generates signed URL, and returns 302 to user</a:t>
            </a:r>
          </a:p>
        </p:txBody>
      </p:sp>
      <p:sp>
        <p:nvSpPr>
          <p:cNvPr id="21" name="TextBox 20">
            <a:extLst>
              <a:ext uri="{FF2B5EF4-FFF2-40B4-BE49-F238E27FC236}">
                <a16:creationId xmlns:a16="http://schemas.microsoft.com/office/drawing/2014/main" id="{16EA7C51-F906-1F4D-AD6A-616711B4650C}"/>
              </a:ext>
            </a:extLst>
          </p:cNvPr>
          <p:cNvSpPr txBox="1"/>
          <p:nvPr/>
        </p:nvSpPr>
        <p:spPr>
          <a:xfrm>
            <a:off x="322134" y="2825993"/>
            <a:ext cx="376518" cy="369332"/>
          </a:xfrm>
          <a:prstGeom prst="rect">
            <a:avLst/>
          </a:prstGeom>
          <a:noFill/>
        </p:spPr>
        <p:txBody>
          <a:bodyPr wrap="square" rtlCol="0">
            <a:spAutoFit/>
          </a:bodyPr>
          <a:lstStyle/>
          <a:p>
            <a:r>
              <a:rPr lang="en-US" dirty="0"/>
              <a:t>1.</a:t>
            </a:r>
          </a:p>
        </p:txBody>
      </p:sp>
      <p:sp>
        <p:nvSpPr>
          <p:cNvPr id="22" name="TextBox 21">
            <a:extLst>
              <a:ext uri="{FF2B5EF4-FFF2-40B4-BE49-F238E27FC236}">
                <a16:creationId xmlns:a16="http://schemas.microsoft.com/office/drawing/2014/main" id="{3DCDB43A-9788-D44D-B3E8-6E67B7E99DD1}"/>
              </a:ext>
            </a:extLst>
          </p:cNvPr>
          <p:cNvSpPr txBox="1"/>
          <p:nvPr/>
        </p:nvSpPr>
        <p:spPr>
          <a:xfrm>
            <a:off x="726142" y="2749049"/>
            <a:ext cx="2976283" cy="523220"/>
          </a:xfrm>
          <a:prstGeom prst="rect">
            <a:avLst/>
          </a:prstGeom>
          <a:noFill/>
        </p:spPr>
        <p:txBody>
          <a:bodyPr wrap="square" rtlCol="0">
            <a:spAutoFit/>
          </a:bodyPr>
          <a:lstStyle/>
          <a:p>
            <a:r>
              <a:rPr lang="en-US" sz="1400" dirty="0"/>
              <a:t>User queries IMG API for photo from Mars 2020 EDL</a:t>
            </a:r>
          </a:p>
        </p:txBody>
      </p:sp>
    </p:spTree>
    <p:extLst>
      <p:ext uri="{BB962C8B-B14F-4D97-AF65-F5344CB8AC3E}">
        <p14:creationId xmlns:p14="http://schemas.microsoft.com/office/powerpoint/2010/main" val="58877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40F86B7-BE18-A647-BDFC-988DE7C387A9}"/>
              </a:ext>
            </a:extLst>
          </p:cNvPr>
          <p:cNvPicPr>
            <a:picLocks noGrp="1" noChangeAspect="1"/>
          </p:cNvPicPr>
          <p:nvPr>
            <p:ph sz="quarter" idx="19"/>
          </p:nvPr>
        </p:nvPicPr>
        <p:blipFill>
          <a:blip r:embed="rId2"/>
          <a:stretch>
            <a:fillRect/>
          </a:stretch>
        </p:blipFill>
        <p:spPr>
          <a:xfrm>
            <a:off x="2496312" y="685801"/>
            <a:ext cx="6172200" cy="3120543"/>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34</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15" name="TextBox 14">
            <a:extLst>
              <a:ext uri="{FF2B5EF4-FFF2-40B4-BE49-F238E27FC236}">
                <a16:creationId xmlns:a16="http://schemas.microsoft.com/office/drawing/2014/main" id="{B54959C9-404E-CF41-8A29-5EB636A33DCB}"/>
              </a:ext>
            </a:extLst>
          </p:cNvPr>
          <p:cNvSpPr txBox="1"/>
          <p:nvPr/>
        </p:nvSpPr>
        <p:spPr>
          <a:xfrm>
            <a:off x="249113" y="2357911"/>
            <a:ext cx="376518" cy="369332"/>
          </a:xfrm>
          <a:prstGeom prst="rect">
            <a:avLst/>
          </a:prstGeom>
          <a:noFill/>
        </p:spPr>
        <p:txBody>
          <a:bodyPr wrap="square" rtlCol="0">
            <a:spAutoFit/>
          </a:bodyPr>
          <a:lstStyle/>
          <a:p>
            <a:r>
              <a:rPr lang="en-US" dirty="0"/>
              <a:t>1.</a:t>
            </a:r>
          </a:p>
        </p:txBody>
      </p:sp>
      <p:sp>
        <p:nvSpPr>
          <p:cNvPr id="16" name="TextBox 15">
            <a:extLst>
              <a:ext uri="{FF2B5EF4-FFF2-40B4-BE49-F238E27FC236}">
                <a16:creationId xmlns:a16="http://schemas.microsoft.com/office/drawing/2014/main" id="{392F49F1-5311-744B-94D6-C87C751FF5E9}"/>
              </a:ext>
            </a:extLst>
          </p:cNvPr>
          <p:cNvSpPr txBox="1"/>
          <p:nvPr/>
        </p:nvSpPr>
        <p:spPr>
          <a:xfrm>
            <a:off x="762355" y="2280967"/>
            <a:ext cx="2976283" cy="523220"/>
          </a:xfrm>
          <a:prstGeom prst="rect">
            <a:avLst/>
          </a:prstGeom>
          <a:noFill/>
        </p:spPr>
        <p:txBody>
          <a:bodyPr wrap="square" rtlCol="0">
            <a:spAutoFit/>
          </a:bodyPr>
          <a:lstStyle/>
          <a:p>
            <a:r>
              <a:rPr lang="en-US" sz="1400" dirty="0"/>
              <a:t>User queries IMG API for photo of Saturn’s a-ring</a:t>
            </a:r>
          </a:p>
        </p:txBody>
      </p:sp>
    </p:spTree>
    <p:extLst>
      <p:ext uri="{BB962C8B-B14F-4D97-AF65-F5344CB8AC3E}">
        <p14:creationId xmlns:p14="http://schemas.microsoft.com/office/powerpoint/2010/main" val="2622265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08400F1A-499A-FA49-831D-607E22614106}"/>
              </a:ext>
            </a:extLst>
          </p:cNvPr>
          <p:cNvPicPr>
            <a:picLocks noGrp="1" noChangeAspect="1"/>
          </p:cNvPicPr>
          <p:nvPr>
            <p:ph sz="quarter" idx="19"/>
          </p:nvPr>
        </p:nvPicPr>
        <p:blipFill>
          <a:blip r:embed="rId2"/>
          <a:stretch>
            <a:fillRect/>
          </a:stretch>
        </p:blipFill>
        <p:spPr>
          <a:xfrm>
            <a:off x="2492189" y="683134"/>
            <a:ext cx="6172601" cy="3844098"/>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35</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12" name="TextBox 11">
            <a:extLst>
              <a:ext uri="{FF2B5EF4-FFF2-40B4-BE49-F238E27FC236}">
                <a16:creationId xmlns:a16="http://schemas.microsoft.com/office/drawing/2014/main" id="{55DA0E42-F041-494B-B5DB-F2D270F8C7DC}"/>
              </a:ext>
            </a:extLst>
          </p:cNvPr>
          <p:cNvSpPr txBox="1"/>
          <p:nvPr/>
        </p:nvSpPr>
        <p:spPr>
          <a:xfrm>
            <a:off x="249113" y="2990212"/>
            <a:ext cx="376518" cy="369332"/>
          </a:xfrm>
          <a:prstGeom prst="rect">
            <a:avLst/>
          </a:prstGeom>
          <a:noFill/>
        </p:spPr>
        <p:txBody>
          <a:bodyPr wrap="square" rtlCol="0">
            <a:spAutoFit/>
          </a:bodyPr>
          <a:lstStyle/>
          <a:p>
            <a:r>
              <a:rPr lang="en-US" dirty="0"/>
              <a:t>2.</a:t>
            </a:r>
          </a:p>
        </p:txBody>
      </p:sp>
      <p:sp>
        <p:nvSpPr>
          <p:cNvPr id="13" name="TextBox 12">
            <a:extLst>
              <a:ext uri="{FF2B5EF4-FFF2-40B4-BE49-F238E27FC236}">
                <a16:creationId xmlns:a16="http://schemas.microsoft.com/office/drawing/2014/main" id="{C1E72AF9-7EF6-8145-87AA-B1799926F53E}"/>
              </a:ext>
            </a:extLst>
          </p:cNvPr>
          <p:cNvSpPr txBox="1"/>
          <p:nvPr/>
        </p:nvSpPr>
        <p:spPr>
          <a:xfrm>
            <a:off x="762355" y="2850846"/>
            <a:ext cx="2976283" cy="738664"/>
          </a:xfrm>
          <a:prstGeom prst="rect">
            <a:avLst/>
          </a:prstGeom>
          <a:noFill/>
        </p:spPr>
        <p:txBody>
          <a:bodyPr wrap="square" rtlCol="0">
            <a:spAutoFit/>
          </a:bodyPr>
          <a:lstStyle/>
          <a:p>
            <a:r>
              <a:rPr lang="en-US" sz="1400" dirty="0"/>
              <a:t>Data Access API determines photo is on JPL servers and returns 302 to user</a:t>
            </a:r>
          </a:p>
        </p:txBody>
      </p:sp>
      <p:sp>
        <p:nvSpPr>
          <p:cNvPr id="15" name="TextBox 14">
            <a:extLst>
              <a:ext uri="{FF2B5EF4-FFF2-40B4-BE49-F238E27FC236}">
                <a16:creationId xmlns:a16="http://schemas.microsoft.com/office/drawing/2014/main" id="{F4677D21-5AA5-9E40-950A-F595A9511281}"/>
              </a:ext>
            </a:extLst>
          </p:cNvPr>
          <p:cNvSpPr txBox="1"/>
          <p:nvPr/>
        </p:nvSpPr>
        <p:spPr>
          <a:xfrm>
            <a:off x="249113" y="2357911"/>
            <a:ext cx="376518" cy="369332"/>
          </a:xfrm>
          <a:prstGeom prst="rect">
            <a:avLst/>
          </a:prstGeom>
          <a:noFill/>
        </p:spPr>
        <p:txBody>
          <a:bodyPr wrap="square" rtlCol="0">
            <a:spAutoFit/>
          </a:bodyPr>
          <a:lstStyle/>
          <a:p>
            <a:r>
              <a:rPr lang="en-US" dirty="0"/>
              <a:t>1.</a:t>
            </a:r>
          </a:p>
        </p:txBody>
      </p:sp>
      <p:sp>
        <p:nvSpPr>
          <p:cNvPr id="16" name="TextBox 15">
            <a:extLst>
              <a:ext uri="{FF2B5EF4-FFF2-40B4-BE49-F238E27FC236}">
                <a16:creationId xmlns:a16="http://schemas.microsoft.com/office/drawing/2014/main" id="{89E534CB-B3B7-AE4F-A79A-1F5559480B77}"/>
              </a:ext>
            </a:extLst>
          </p:cNvPr>
          <p:cNvSpPr txBox="1"/>
          <p:nvPr/>
        </p:nvSpPr>
        <p:spPr>
          <a:xfrm>
            <a:off x="762355" y="2280967"/>
            <a:ext cx="2976283" cy="523220"/>
          </a:xfrm>
          <a:prstGeom prst="rect">
            <a:avLst/>
          </a:prstGeom>
          <a:noFill/>
        </p:spPr>
        <p:txBody>
          <a:bodyPr wrap="square" rtlCol="0">
            <a:spAutoFit/>
          </a:bodyPr>
          <a:lstStyle/>
          <a:p>
            <a:r>
              <a:rPr lang="en-US" sz="1400" dirty="0"/>
              <a:t>User queries IMG API for photo of Saturn’s a-ring</a:t>
            </a:r>
          </a:p>
        </p:txBody>
      </p:sp>
    </p:spTree>
    <p:extLst>
      <p:ext uri="{BB962C8B-B14F-4D97-AF65-F5344CB8AC3E}">
        <p14:creationId xmlns:p14="http://schemas.microsoft.com/office/powerpoint/2010/main" val="524078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6893A6C-927F-9746-980A-EC15EF6B6F7D}"/>
              </a:ext>
            </a:extLst>
          </p:cNvPr>
          <p:cNvPicPr>
            <a:picLocks noGrp="1" noChangeAspect="1"/>
          </p:cNvPicPr>
          <p:nvPr>
            <p:ph sz="quarter" idx="19"/>
          </p:nvPr>
        </p:nvPicPr>
        <p:blipFill>
          <a:blip r:embed="rId2"/>
          <a:stretch>
            <a:fillRect/>
          </a:stretch>
        </p:blipFill>
        <p:spPr>
          <a:xfrm>
            <a:off x="2496312" y="685800"/>
            <a:ext cx="6172200" cy="3843848"/>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36</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12" name="TextBox 11">
            <a:extLst>
              <a:ext uri="{FF2B5EF4-FFF2-40B4-BE49-F238E27FC236}">
                <a16:creationId xmlns:a16="http://schemas.microsoft.com/office/drawing/2014/main" id="{55DA0E42-F041-494B-B5DB-F2D270F8C7DC}"/>
              </a:ext>
            </a:extLst>
          </p:cNvPr>
          <p:cNvSpPr txBox="1"/>
          <p:nvPr/>
        </p:nvSpPr>
        <p:spPr>
          <a:xfrm>
            <a:off x="249113" y="3711851"/>
            <a:ext cx="376518" cy="369332"/>
          </a:xfrm>
          <a:prstGeom prst="rect">
            <a:avLst/>
          </a:prstGeom>
          <a:noFill/>
        </p:spPr>
        <p:txBody>
          <a:bodyPr wrap="square" rtlCol="0">
            <a:spAutoFit/>
          </a:bodyPr>
          <a:lstStyle/>
          <a:p>
            <a:r>
              <a:rPr lang="en-US" dirty="0"/>
              <a:t>3.</a:t>
            </a:r>
          </a:p>
        </p:txBody>
      </p:sp>
      <p:sp>
        <p:nvSpPr>
          <p:cNvPr id="13" name="TextBox 12">
            <a:extLst>
              <a:ext uri="{FF2B5EF4-FFF2-40B4-BE49-F238E27FC236}">
                <a16:creationId xmlns:a16="http://schemas.microsoft.com/office/drawing/2014/main" id="{C1E72AF9-7EF6-8145-87AA-B1799926F53E}"/>
              </a:ext>
            </a:extLst>
          </p:cNvPr>
          <p:cNvSpPr txBox="1"/>
          <p:nvPr/>
        </p:nvSpPr>
        <p:spPr>
          <a:xfrm>
            <a:off x="762355" y="3637707"/>
            <a:ext cx="2976283" cy="523220"/>
          </a:xfrm>
          <a:prstGeom prst="rect">
            <a:avLst/>
          </a:prstGeom>
          <a:noFill/>
        </p:spPr>
        <p:txBody>
          <a:bodyPr wrap="square" rtlCol="0">
            <a:spAutoFit/>
          </a:bodyPr>
          <a:lstStyle/>
          <a:p>
            <a:r>
              <a:rPr lang="en-US" sz="1400" dirty="0"/>
              <a:t>User follows redirect and downloads their image</a:t>
            </a:r>
          </a:p>
        </p:txBody>
      </p:sp>
      <p:sp>
        <p:nvSpPr>
          <p:cNvPr id="15" name="TextBox 14">
            <a:extLst>
              <a:ext uri="{FF2B5EF4-FFF2-40B4-BE49-F238E27FC236}">
                <a16:creationId xmlns:a16="http://schemas.microsoft.com/office/drawing/2014/main" id="{EC1EA614-A75E-D649-81AB-F2FCF3D24E73}"/>
              </a:ext>
            </a:extLst>
          </p:cNvPr>
          <p:cNvSpPr txBox="1"/>
          <p:nvPr/>
        </p:nvSpPr>
        <p:spPr>
          <a:xfrm>
            <a:off x="249113" y="2990212"/>
            <a:ext cx="376518" cy="369332"/>
          </a:xfrm>
          <a:prstGeom prst="rect">
            <a:avLst/>
          </a:prstGeom>
          <a:noFill/>
        </p:spPr>
        <p:txBody>
          <a:bodyPr wrap="square" rtlCol="0">
            <a:spAutoFit/>
          </a:bodyPr>
          <a:lstStyle/>
          <a:p>
            <a:r>
              <a:rPr lang="en-US" dirty="0"/>
              <a:t>2.</a:t>
            </a:r>
          </a:p>
        </p:txBody>
      </p:sp>
      <p:sp>
        <p:nvSpPr>
          <p:cNvPr id="16" name="TextBox 15">
            <a:extLst>
              <a:ext uri="{FF2B5EF4-FFF2-40B4-BE49-F238E27FC236}">
                <a16:creationId xmlns:a16="http://schemas.microsoft.com/office/drawing/2014/main" id="{8DA4BFEB-3D6B-D944-BC3F-687C097ECE34}"/>
              </a:ext>
            </a:extLst>
          </p:cNvPr>
          <p:cNvSpPr txBox="1"/>
          <p:nvPr/>
        </p:nvSpPr>
        <p:spPr>
          <a:xfrm>
            <a:off x="762355" y="2850846"/>
            <a:ext cx="2976283" cy="738664"/>
          </a:xfrm>
          <a:prstGeom prst="rect">
            <a:avLst/>
          </a:prstGeom>
          <a:noFill/>
        </p:spPr>
        <p:txBody>
          <a:bodyPr wrap="square" rtlCol="0">
            <a:spAutoFit/>
          </a:bodyPr>
          <a:lstStyle/>
          <a:p>
            <a:r>
              <a:rPr lang="en-US" sz="1400" dirty="0"/>
              <a:t>Data Access API determines photo is on JPL servers and returns 302 to user</a:t>
            </a:r>
          </a:p>
        </p:txBody>
      </p:sp>
      <p:sp>
        <p:nvSpPr>
          <p:cNvPr id="17" name="TextBox 16">
            <a:extLst>
              <a:ext uri="{FF2B5EF4-FFF2-40B4-BE49-F238E27FC236}">
                <a16:creationId xmlns:a16="http://schemas.microsoft.com/office/drawing/2014/main" id="{11C77BFD-E23F-6245-9C3E-EBB20285A5DC}"/>
              </a:ext>
            </a:extLst>
          </p:cNvPr>
          <p:cNvSpPr txBox="1"/>
          <p:nvPr/>
        </p:nvSpPr>
        <p:spPr>
          <a:xfrm>
            <a:off x="249113" y="2357911"/>
            <a:ext cx="376518" cy="369332"/>
          </a:xfrm>
          <a:prstGeom prst="rect">
            <a:avLst/>
          </a:prstGeom>
          <a:noFill/>
        </p:spPr>
        <p:txBody>
          <a:bodyPr wrap="square" rtlCol="0">
            <a:spAutoFit/>
          </a:bodyPr>
          <a:lstStyle/>
          <a:p>
            <a:r>
              <a:rPr lang="en-US" dirty="0"/>
              <a:t>1.</a:t>
            </a:r>
          </a:p>
        </p:txBody>
      </p:sp>
      <p:sp>
        <p:nvSpPr>
          <p:cNvPr id="18" name="TextBox 17">
            <a:extLst>
              <a:ext uri="{FF2B5EF4-FFF2-40B4-BE49-F238E27FC236}">
                <a16:creationId xmlns:a16="http://schemas.microsoft.com/office/drawing/2014/main" id="{D0BD2E96-A40A-A445-94C8-B8F5D7DFDD6F}"/>
              </a:ext>
            </a:extLst>
          </p:cNvPr>
          <p:cNvSpPr txBox="1"/>
          <p:nvPr/>
        </p:nvSpPr>
        <p:spPr>
          <a:xfrm>
            <a:off x="762355" y="2280967"/>
            <a:ext cx="2976283" cy="523220"/>
          </a:xfrm>
          <a:prstGeom prst="rect">
            <a:avLst/>
          </a:prstGeom>
          <a:noFill/>
        </p:spPr>
        <p:txBody>
          <a:bodyPr wrap="square" rtlCol="0">
            <a:spAutoFit/>
          </a:bodyPr>
          <a:lstStyle/>
          <a:p>
            <a:r>
              <a:rPr lang="en-US" sz="1400" dirty="0"/>
              <a:t>User queries IMG API for photo of Saturn’s a-ring</a:t>
            </a:r>
          </a:p>
        </p:txBody>
      </p:sp>
    </p:spTree>
    <p:extLst>
      <p:ext uri="{BB962C8B-B14F-4D97-AF65-F5344CB8AC3E}">
        <p14:creationId xmlns:p14="http://schemas.microsoft.com/office/powerpoint/2010/main" val="797316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Search API</a:t>
            </a:r>
          </a:p>
        </p:txBody>
      </p:sp>
      <p:sp>
        <p:nvSpPr>
          <p:cNvPr id="5" name="Content Placeholder 4"/>
          <p:cNvSpPr>
            <a:spLocks noGrp="1"/>
          </p:cNvSpPr>
          <p:nvPr>
            <p:ph sz="quarter" idx="19"/>
          </p:nvPr>
        </p:nvSpPr>
        <p:spPr>
          <a:xfrm>
            <a:off x="435983" y="1685925"/>
            <a:ext cx="6319520" cy="2231073"/>
          </a:xfrm>
        </p:spPr>
        <p:txBody>
          <a:bodyPr/>
          <a:lstStyle/>
          <a:p>
            <a:r>
              <a:rPr lang="en-US" sz="1800" dirty="0"/>
              <a:t>CloudFront</a:t>
            </a:r>
          </a:p>
          <a:p>
            <a:r>
              <a:rPr lang="en-US" sz="1800" dirty="0"/>
              <a:t>API Gateway</a:t>
            </a:r>
          </a:p>
          <a:p>
            <a:pPr lvl="1"/>
            <a:r>
              <a:rPr lang="en-US" sz="1600" dirty="0"/>
              <a:t>Routes to appropriate ES index</a:t>
            </a:r>
          </a:p>
          <a:p>
            <a:r>
              <a:rPr lang="en-US" sz="1800" dirty="0"/>
              <a:t>Managed Elasticsearch</a:t>
            </a:r>
          </a:p>
          <a:p>
            <a:pPr lvl="1"/>
            <a:r>
              <a:rPr lang="en-US" sz="1600" dirty="0"/>
              <a:t>Single-button upgrades</a:t>
            </a:r>
          </a:p>
          <a:p>
            <a:pPr lvl="1"/>
            <a:r>
              <a:rPr lang="en-US" sz="1600" dirty="0"/>
              <a:t>Easy to setup and maintain</a:t>
            </a:r>
          </a:p>
          <a:p>
            <a:pPr lvl="1"/>
            <a:endParaRPr lang="en-US" sz="1600" dirty="0"/>
          </a:p>
          <a:p>
            <a:pPr marL="0" indent="0">
              <a:buNone/>
            </a:pPr>
            <a:endParaRPr lang="en-US" sz="1800"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37</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8" name="Picture 7">
            <a:extLst>
              <a:ext uri="{FF2B5EF4-FFF2-40B4-BE49-F238E27FC236}">
                <a16:creationId xmlns:a16="http://schemas.microsoft.com/office/drawing/2014/main" id="{F246844F-DD0D-7C4B-A42F-18BBE1CAA560}"/>
              </a:ext>
            </a:extLst>
          </p:cNvPr>
          <p:cNvPicPr>
            <a:picLocks noChangeAspect="1"/>
          </p:cNvPicPr>
          <p:nvPr/>
        </p:nvPicPr>
        <p:blipFill rotWithShape="1">
          <a:blip r:embed="rId3"/>
          <a:srcRect l="8333" t="41462" r="47648" b="24093"/>
          <a:stretch/>
        </p:blipFill>
        <p:spPr>
          <a:xfrm>
            <a:off x="4682864" y="1788376"/>
            <a:ext cx="4025153" cy="158675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736616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144202E-57B7-9546-BCED-94AB3AD0E899}"/>
              </a:ext>
            </a:extLst>
          </p:cNvPr>
          <p:cNvPicPr>
            <a:picLocks noGrp="1" noChangeAspect="1"/>
          </p:cNvPicPr>
          <p:nvPr>
            <p:ph sz="quarter" idx="19"/>
          </p:nvPr>
        </p:nvPicPr>
        <p:blipFill>
          <a:blip r:embed="rId2"/>
          <a:stretch>
            <a:fillRect/>
          </a:stretch>
        </p:blipFill>
        <p:spPr>
          <a:xfrm>
            <a:off x="1067166" y="850243"/>
            <a:ext cx="6887747" cy="3702610"/>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Search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38</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extLst>
      <p:ext uri="{BB962C8B-B14F-4D97-AF65-F5344CB8AC3E}">
        <p14:creationId xmlns:p14="http://schemas.microsoft.com/office/powerpoint/2010/main" val="2450671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Image Atlas Client</a:t>
            </a:r>
          </a:p>
        </p:txBody>
      </p:sp>
      <p:sp>
        <p:nvSpPr>
          <p:cNvPr id="5" name="Content Placeholder 4"/>
          <p:cNvSpPr>
            <a:spLocks noGrp="1"/>
          </p:cNvSpPr>
          <p:nvPr>
            <p:ph sz="quarter" idx="19"/>
          </p:nvPr>
        </p:nvSpPr>
        <p:spPr>
          <a:xfrm>
            <a:off x="254000" y="1424720"/>
            <a:ext cx="4666712" cy="2719386"/>
          </a:xfrm>
        </p:spPr>
        <p:txBody>
          <a:bodyPr wrap="square" lIns="0"/>
          <a:lstStyle/>
          <a:p>
            <a:pPr lvl="1"/>
            <a:r>
              <a:rPr lang="en-US" sz="1600" dirty="0"/>
              <a:t>ReactJS application built into a Docker image</a:t>
            </a:r>
          </a:p>
          <a:p>
            <a:pPr lvl="1"/>
            <a:r>
              <a:rPr lang="en-US" sz="1600" dirty="0"/>
              <a:t>Wrapped in a Kubernetes Deployment</a:t>
            </a:r>
          </a:p>
          <a:p>
            <a:pPr lvl="1"/>
            <a:r>
              <a:rPr lang="en-US" sz="1600" dirty="0"/>
              <a:t>Stores some state in </a:t>
            </a:r>
            <a:r>
              <a:rPr lang="en-US" sz="1600" dirty="0" err="1"/>
              <a:t>Strapi</a:t>
            </a:r>
            <a:r>
              <a:rPr lang="en-US" sz="1600" dirty="0"/>
              <a:t> CMS</a:t>
            </a:r>
          </a:p>
          <a:p>
            <a:pPr lvl="1"/>
            <a:r>
              <a:rPr lang="en-US" sz="1600" dirty="0"/>
              <a:t>Queries Search API for image products to render</a:t>
            </a:r>
          </a:p>
          <a:p>
            <a:pPr lvl="1"/>
            <a:r>
              <a:rPr lang="en-US" sz="1600" dirty="0"/>
              <a:t>Kubernetes manifests packaged as a Helm chart</a:t>
            </a:r>
          </a:p>
          <a:p>
            <a:pPr lvl="1"/>
            <a:r>
              <a:rPr lang="en-US" sz="1600" dirty="0"/>
              <a:t>Deployed using AWS’s Elastic Kubernetes Service (EKS)</a:t>
            </a:r>
          </a:p>
          <a:p>
            <a:pPr lvl="1"/>
            <a:endParaRPr lang="en-US" sz="1600" dirty="0"/>
          </a:p>
          <a:p>
            <a:pPr lvl="1"/>
            <a:endParaRPr lang="en-US" sz="1600" dirty="0"/>
          </a:p>
          <a:p>
            <a:pPr marL="0" indent="0">
              <a:buNone/>
            </a:pPr>
            <a:endParaRPr lang="en-US" sz="1800"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39</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8" name="Picture 7">
            <a:extLst>
              <a:ext uri="{FF2B5EF4-FFF2-40B4-BE49-F238E27FC236}">
                <a16:creationId xmlns:a16="http://schemas.microsoft.com/office/drawing/2014/main" id="{3FE08C82-1AD2-E64E-9474-4E362F232775}"/>
              </a:ext>
            </a:extLst>
          </p:cNvPr>
          <p:cNvPicPr>
            <a:picLocks noChangeAspect="1"/>
          </p:cNvPicPr>
          <p:nvPr/>
        </p:nvPicPr>
        <p:blipFill rotWithShape="1">
          <a:blip r:embed="rId3"/>
          <a:srcRect l="35098" t="2960" r="18922" b="24247"/>
          <a:stretch/>
        </p:blipFill>
        <p:spPr>
          <a:xfrm>
            <a:off x="5049814" y="132080"/>
            <a:ext cx="3856839" cy="307606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515861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F2F33-31CD-6B40-A4D5-E5054CFA9E42}"/>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FAC427A-6275-DC44-981B-BA226A1DA29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E7445CA0-A7A2-E240-8CD7-F25811394C3C}"/>
              </a:ext>
            </a:extLst>
          </p:cNvPr>
          <p:cNvSpPr>
            <a:spLocks noGrp="1"/>
          </p:cNvSpPr>
          <p:nvPr>
            <p:ph type="body" sz="quarter" idx="14"/>
          </p:nvPr>
        </p:nvSpPr>
        <p:spPr/>
        <p:txBody>
          <a:bodyPr/>
          <a:lstStyle/>
          <a:p>
            <a:r>
              <a:rPr lang="en-US" dirty="0"/>
              <a:t>PDS Imaging Node</a:t>
            </a:r>
          </a:p>
        </p:txBody>
      </p:sp>
      <p:sp>
        <p:nvSpPr>
          <p:cNvPr id="5" name="Content Placeholder 4">
            <a:extLst>
              <a:ext uri="{FF2B5EF4-FFF2-40B4-BE49-F238E27FC236}">
                <a16:creationId xmlns:a16="http://schemas.microsoft.com/office/drawing/2014/main" id="{7A41DDC3-543A-BC4B-94F3-D186467F9EF4}"/>
              </a:ext>
            </a:extLst>
          </p:cNvPr>
          <p:cNvSpPr>
            <a:spLocks noGrp="1"/>
          </p:cNvSpPr>
          <p:nvPr>
            <p:ph sz="quarter" idx="19"/>
          </p:nvPr>
        </p:nvSpPr>
        <p:spPr>
          <a:xfrm>
            <a:off x="253999" y="1279286"/>
            <a:ext cx="6574972" cy="3006252"/>
          </a:xfrm>
        </p:spPr>
        <p:txBody>
          <a:bodyPr/>
          <a:lstStyle/>
          <a:p>
            <a:r>
              <a:rPr lang="en-US" sz="1800" dirty="0"/>
              <a:t>Cartography and Imaging Sciences Node (IMG) of the NASA Planetary Data System (PDS)</a:t>
            </a:r>
          </a:p>
          <a:p>
            <a:r>
              <a:rPr lang="en-US" sz="1800" dirty="0"/>
              <a:t>Home to nearly 2 PB of digital image archives</a:t>
            </a:r>
          </a:p>
          <a:p>
            <a:r>
              <a:rPr lang="en-US" sz="1800" dirty="0"/>
              <a:t>Diverse collection of images</a:t>
            </a:r>
          </a:p>
          <a:p>
            <a:pPr lvl="1"/>
            <a:r>
              <a:rPr lang="en-US" sz="1600" dirty="0"/>
              <a:t>Both orbital and landed missions</a:t>
            </a:r>
          </a:p>
          <a:p>
            <a:pPr lvl="2"/>
            <a:r>
              <a:rPr lang="en-US" sz="1400" dirty="0"/>
              <a:t>Over 20 million images takes from the surface of Mars</a:t>
            </a:r>
          </a:p>
          <a:p>
            <a:pPr lvl="2"/>
            <a:r>
              <a:rPr lang="en-US" sz="1400" dirty="0"/>
              <a:t>Nearly 5 million images taken of Mars’s surface from orbit</a:t>
            </a:r>
          </a:p>
          <a:p>
            <a:pPr lvl="2"/>
            <a:r>
              <a:rPr lang="en-US" sz="1400" dirty="0"/>
              <a:t>Images of Saturn, Jupiter, and Beyond</a:t>
            </a:r>
          </a:p>
          <a:p>
            <a:pPr lvl="1"/>
            <a:r>
              <a:rPr lang="en-US" sz="1600" dirty="0"/>
              <a:t>Original, raw experiment data and derived products</a:t>
            </a:r>
          </a:p>
          <a:p>
            <a:pPr lvl="1"/>
            <a:r>
              <a:rPr lang="en-US" sz="1600" dirty="0"/>
              <a:t>Differing coordinate systems</a:t>
            </a:r>
          </a:p>
        </p:txBody>
      </p:sp>
      <p:sp>
        <p:nvSpPr>
          <p:cNvPr id="6" name="Date Placeholder 5">
            <a:extLst>
              <a:ext uri="{FF2B5EF4-FFF2-40B4-BE49-F238E27FC236}">
                <a16:creationId xmlns:a16="http://schemas.microsoft.com/office/drawing/2014/main" id="{12C9DFC0-988D-574F-BF1C-DE00763C961A}"/>
              </a:ext>
            </a:extLst>
          </p:cNvPr>
          <p:cNvSpPr>
            <a:spLocks noGrp="1"/>
          </p:cNvSpPr>
          <p:nvPr>
            <p:ph type="dt" sz="half" idx="20"/>
          </p:nvPr>
        </p:nvSpPr>
        <p:spPr/>
        <p:txBody>
          <a:bodyPr/>
          <a:lstStyle/>
          <a:p>
            <a:r>
              <a:rPr lang="en-US"/>
              <a:t>6/30/21</a:t>
            </a:r>
            <a:endParaRPr lang="en-US" dirty="0"/>
          </a:p>
        </p:txBody>
      </p:sp>
      <p:sp>
        <p:nvSpPr>
          <p:cNvPr id="7" name="Footer Placeholder 6">
            <a:extLst>
              <a:ext uri="{FF2B5EF4-FFF2-40B4-BE49-F238E27FC236}">
                <a16:creationId xmlns:a16="http://schemas.microsoft.com/office/drawing/2014/main" id="{96436476-BB5D-0646-8FF1-98905760292C}"/>
              </a:ext>
            </a:extLst>
          </p:cNvPr>
          <p:cNvSpPr>
            <a:spLocks noGrp="1"/>
          </p:cNvSpPr>
          <p:nvPr>
            <p:ph type="ftr" sz="quarter" idx="21"/>
          </p:nvPr>
        </p:nvSpPr>
        <p:spPr/>
        <p:txBody>
          <a:bodyPr/>
          <a:lstStyle/>
          <a:p>
            <a:r>
              <a:rPr lang="en-US" dirty="0">
                <a:solidFill>
                  <a:schemeClr val="tx2"/>
                </a:solidFill>
              </a:rPr>
              <a:t>Ⓒ 2021 California Institute of Technology. Government sponsorship acknowledged.</a:t>
            </a:r>
          </a:p>
        </p:txBody>
      </p:sp>
      <p:sp>
        <p:nvSpPr>
          <p:cNvPr id="8" name="Slide Number Placeholder 7">
            <a:extLst>
              <a:ext uri="{FF2B5EF4-FFF2-40B4-BE49-F238E27FC236}">
                <a16:creationId xmlns:a16="http://schemas.microsoft.com/office/drawing/2014/main" id="{62F1CD03-7336-E546-9E4D-098E4A979937}"/>
              </a:ext>
            </a:extLst>
          </p:cNvPr>
          <p:cNvSpPr>
            <a:spLocks noGrp="1"/>
          </p:cNvSpPr>
          <p:nvPr>
            <p:ph type="sldNum" sz="quarter" idx="22"/>
          </p:nvPr>
        </p:nvSpPr>
        <p:spPr/>
        <p:txBody>
          <a:bodyPr/>
          <a:lstStyle/>
          <a:p>
            <a:fld id="{0E0E1749-0B7E-403A-A9A7-95F2ED1F2891}" type="slidenum">
              <a:rPr lang="en-US" smtClean="0"/>
              <a:pPr/>
              <a:t>4</a:t>
            </a:fld>
            <a:endParaRPr lang="en-US" dirty="0"/>
          </a:p>
        </p:txBody>
      </p:sp>
      <p:pic>
        <p:nvPicPr>
          <p:cNvPr id="10" name="Google Shape;341;p4">
            <a:extLst>
              <a:ext uri="{FF2B5EF4-FFF2-40B4-BE49-F238E27FC236}">
                <a16:creationId xmlns:a16="http://schemas.microsoft.com/office/drawing/2014/main" id="{FCD4F881-68F3-384E-AA13-CDEC2E0F0311}"/>
              </a:ext>
            </a:extLst>
          </p:cNvPr>
          <p:cNvPicPr preferRelativeResize="0"/>
          <p:nvPr/>
        </p:nvPicPr>
        <p:blipFill rotWithShape="1">
          <a:blip r:embed="rId3">
            <a:alphaModFix/>
          </a:blip>
          <a:srcRect/>
          <a:stretch/>
        </p:blipFill>
        <p:spPr>
          <a:xfrm>
            <a:off x="6624610" y="2082673"/>
            <a:ext cx="1995678" cy="1995678"/>
          </a:xfrm>
          <a:prstGeom prst="rect">
            <a:avLst/>
          </a:prstGeom>
          <a:solidFill>
            <a:srgbClr val="ECECEC"/>
          </a:solidFill>
          <a:ln w="12700" cap="sq" cmpd="sng">
            <a:solidFill>
              <a:schemeClr val="dk1"/>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Google Shape;342;p4">
            <a:extLst>
              <a:ext uri="{FF2B5EF4-FFF2-40B4-BE49-F238E27FC236}">
                <a16:creationId xmlns:a16="http://schemas.microsoft.com/office/drawing/2014/main" id="{6AC4702A-9CB3-1841-AB8A-78CA994A2AF4}"/>
              </a:ext>
            </a:extLst>
          </p:cNvPr>
          <p:cNvPicPr preferRelativeResize="0"/>
          <p:nvPr/>
        </p:nvPicPr>
        <p:blipFill rotWithShape="1">
          <a:blip r:embed="rId4">
            <a:alphaModFix/>
          </a:blip>
          <a:srcRect/>
          <a:stretch/>
        </p:blipFill>
        <p:spPr>
          <a:xfrm>
            <a:off x="6919064" y="1794637"/>
            <a:ext cx="1406769" cy="2571750"/>
          </a:xfrm>
          <a:prstGeom prst="rect">
            <a:avLst/>
          </a:prstGeom>
          <a:solidFill>
            <a:srgbClr val="ECECEC"/>
          </a:solidFill>
          <a:ln w="12700" cap="sq" cmpd="sng">
            <a:solidFill>
              <a:schemeClr val="dk1"/>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Google Shape;343;p4">
            <a:extLst>
              <a:ext uri="{FF2B5EF4-FFF2-40B4-BE49-F238E27FC236}">
                <a16:creationId xmlns:a16="http://schemas.microsoft.com/office/drawing/2014/main" id="{EF230C9C-5630-8246-BB84-C4C905A011D4}"/>
              </a:ext>
            </a:extLst>
          </p:cNvPr>
          <p:cNvPicPr preferRelativeResize="0"/>
          <p:nvPr/>
        </p:nvPicPr>
        <p:blipFill rotWithShape="1">
          <a:blip r:embed="rId5">
            <a:alphaModFix/>
          </a:blip>
          <a:srcRect/>
          <a:stretch/>
        </p:blipFill>
        <p:spPr>
          <a:xfrm>
            <a:off x="6624610" y="2082673"/>
            <a:ext cx="1995678" cy="1995678"/>
          </a:xfrm>
          <a:prstGeom prst="rect">
            <a:avLst/>
          </a:prstGeom>
          <a:solidFill>
            <a:srgbClr val="ECECEC"/>
          </a:solidFill>
          <a:ln w="12700" cap="sq" cmpd="sng">
            <a:solidFill>
              <a:schemeClr val="dk1"/>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Google Shape;344;p4">
            <a:extLst>
              <a:ext uri="{FF2B5EF4-FFF2-40B4-BE49-F238E27FC236}">
                <a16:creationId xmlns:a16="http://schemas.microsoft.com/office/drawing/2014/main" id="{364A6ED2-56BB-B446-9B43-3312B7EB43ED}"/>
              </a:ext>
            </a:extLst>
          </p:cNvPr>
          <p:cNvPicPr preferRelativeResize="0"/>
          <p:nvPr/>
        </p:nvPicPr>
        <p:blipFill rotWithShape="1">
          <a:blip r:embed="rId6">
            <a:alphaModFix/>
          </a:blip>
          <a:srcRect/>
          <a:stretch/>
        </p:blipFill>
        <p:spPr>
          <a:xfrm>
            <a:off x="6736623" y="3242469"/>
            <a:ext cx="1771650" cy="1054100"/>
          </a:xfrm>
          <a:prstGeom prst="rect">
            <a:avLst/>
          </a:prstGeom>
          <a:noFill/>
          <a:ln>
            <a:noFill/>
          </a:ln>
        </p:spPr>
      </p:pic>
    </p:spTree>
    <p:custDataLst>
      <p:tags r:id="rId1"/>
    </p:custDataLst>
    <p:extLst>
      <p:ext uri="{BB962C8B-B14F-4D97-AF65-F5344CB8AC3E}">
        <p14:creationId xmlns:p14="http://schemas.microsoft.com/office/powerpoint/2010/main" val="852117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500"/>
                                          </p:stCondLst>
                                        </p:cTn>
                                        <p:tgtEl>
                                          <p:spTgt spid="13"/>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500"/>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500"/>
                                          </p:stCondLst>
                                        </p:cTn>
                                        <p:tgtEl>
                                          <p:spTgt spid="1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500"/>
                                          </p:stCondLst>
                                        </p:cTn>
                                        <p:tgtEl>
                                          <p:spTgt spid="12"/>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B553B3A-88AE-6647-9B71-83D2E991E428}"/>
              </a:ext>
            </a:extLst>
          </p:cNvPr>
          <p:cNvPicPr>
            <a:picLocks noGrp="1" noChangeAspect="1"/>
          </p:cNvPicPr>
          <p:nvPr>
            <p:ph sz="quarter" idx="19"/>
          </p:nvPr>
        </p:nvPicPr>
        <p:blipFill>
          <a:blip r:embed="rId2"/>
          <a:stretch>
            <a:fillRect/>
          </a:stretch>
        </p:blipFill>
        <p:spPr>
          <a:xfrm>
            <a:off x="2294244" y="321721"/>
            <a:ext cx="4567867" cy="4562513"/>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Deployment</a:t>
            </a:r>
          </a:p>
        </p:txBody>
      </p:sp>
      <p:sp>
        <p:nvSpPr>
          <p:cNvPr id="4" name="Text Placeholder 3"/>
          <p:cNvSpPr>
            <a:spLocks noGrp="1"/>
          </p:cNvSpPr>
          <p:nvPr>
            <p:ph type="body" sz="quarter" idx="14"/>
          </p:nvPr>
        </p:nvSpPr>
        <p:spPr/>
        <p:txBody>
          <a:bodyPr/>
          <a:lstStyle/>
          <a:p>
            <a:r>
              <a:rPr lang="en-US" dirty="0"/>
              <a:t>Image Atlas Client</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40</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extLst>
      <p:ext uri="{BB962C8B-B14F-4D97-AF65-F5344CB8AC3E}">
        <p14:creationId xmlns:p14="http://schemas.microsoft.com/office/powerpoint/2010/main" val="179915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DB12AD-8331-4849-8DE9-DF501539BBC0}"/>
              </a:ext>
            </a:extLst>
          </p:cNvPr>
          <p:cNvSpPr/>
          <p:nvPr/>
        </p:nvSpPr>
        <p:spPr>
          <a:xfrm>
            <a:off x="0" y="1458378"/>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p:txBody>
      </p:sp>
      <p:sp>
        <p:nvSpPr>
          <p:cNvPr id="3" name="Title 2"/>
          <p:cNvSpPr>
            <a:spLocks noGrp="1"/>
          </p:cNvSpPr>
          <p:nvPr>
            <p:ph type="title"/>
          </p:nvPr>
        </p:nvSpPr>
        <p:spPr/>
        <p:txBody>
          <a:bodyPr/>
          <a:lstStyle/>
          <a:p>
            <a:r>
              <a:rPr lang="en-US" dirty="0"/>
              <a:t>Cloud Processing of PDS Archival Products</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1601302"/>
            <a:ext cx="6319520" cy="2261682"/>
          </a:xfrm>
        </p:spPr>
        <p:txBody>
          <a:bodyPr/>
          <a:lstStyle/>
          <a:p>
            <a:r>
              <a:rPr lang="en-US" dirty="0"/>
              <a:t>Introduction</a:t>
            </a:r>
          </a:p>
          <a:p>
            <a:r>
              <a:rPr lang="en-US" dirty="0"/>
              <a:t>Architecture</a:t>
            </a:r>
          </a:p>
          <a:p>
            <a:r>
              <a:rPr lang="en-US" dirty="0"/>
              <a:t>Deployment</a:t>
            </a:r>
          </a:p>
          <a:p>
            <a:r>
              <a:rPr lang="en-US" dirty="0"/>
              <a:t>Conclusions</a:t>
            </a:r>
          </a:p>
          <a:p>
            <a:r>
              <a:rPr lang="en-US" dirty="0"/>
              <a:t>Future Work</a:t>
            </a:r>
          </a:p>
          <a:p>
            <a:r>
              <a:rPr lang="en-US" dirty="0"/>
              <a:t>References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41</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custDataLst>
      <p:tags r:id="rId1"/>
    </p:custDataLst>
    <p:extLst>
      <p:ext uri="{BB962C8B-B14F-4D97-AF65-F5344CB8AC3E}">
        <p14:creationId xmlns:p14="http://schemas.microsoft.com/office/powerpoint/2010/main" val="2729281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5">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1000" fill="hold"/>
                                        <p:tgtEl>
                                          <p:spTgt spid="5">
                                            <p:txEl>
                                              <p:pRg st="1" end="1"/>
                                            </p:txEl>
                                          </p:spTgt>
                                        </p:tgtEl>
                                        <p:attrNameLst>
                                          <p:attrName>style.color</p:attrName>
                                        </p:attrNameLst>
                                      </p:cBhvr>
                                      <p:to>
                                        <a:schemeClr val="accent2"/>
                                      </p:to>
                                    </p:animClr>
                                  </p:childTnLst>
                                </p:cTn>
                              </p:par>
                              <p:par>
                                <p:cTn id="9" presetID="3" presetClass="emph" presetSubtype="2" fill="hold" nodeType="withEffect">
                                  <p:stCondLst>
                                    <p:cond delay="0"/>
                                  </p:stCondLst>
                                  <p:iterate type="lt">
                                    <p:tmPct val="0"/>
                                  </p:iterate>
                                  <p:childTnLst>
                                    <p:animClr clrSpc="rgb" dir="cw">
                                      <p:cBhvr override="childStyle">
                                        <p:cTn id="10" dur="1000" fill="hold"/>
                                        <p:tgtEl>
                                          <p:spTgt spid="5">
                                            <p:txEl>
                                              <p:pRg st="2" end="2"/>
                                            </p:txEl>
                                          </p:spTgt>
                                        </p:tgtEl>
                                        <p:attrNameLst>
                                          <p:attrName>style.color</p:attrName>
                                        </p:attrNameLst>
                                      </p:cBhvr>
                                      <p:to>
                                        <a:schemeClr val="accent2"/>
                                      </p:to>
                                    </p:animClr>
                                  </p:childTnLst>
                                </p:cTn>
                              </p:par>
                              <p:par>
                                <p:cTn id="11" presetID="3" presetClass="emph" presetSubtype="2" fill="hold" nodeType="withEffect">
                                  <p:stCondLst>
                                    <p:cond delay="0"/>
                                  </p:stCondLst>
                                  <p:iterate type="lt">
                                    <p:tmPct val="0"/>
                                  </p:iterate>
                                  <p:childTnLst>
                                    <p:animClr clrSpc="rgb" dir="cw">
                                      <p:cBhvr override="childStyle">
                                        <p:cTn id="12" dur="1000" fill="hold"/>
                                        <p:tgtEl>
                                          <p:spTgt spid="5">
                                            <p:txEl>
                                              <p:pRg st="3" end="3"/>
                                            </p:txEl>
                                          </p:spTgt>
                                        </p:tgtEl>
                                        <p:attrNameLst>
                                          <p:attrName>style.color</p:attrName>
                                        </p:attrNameLst>
                                      </p:cBhvr>
                                      <p:to>
                                        <a:schemeClr val="tx1"/>
                                      </p:to>
                                    </p:animClr>
                                  </p:childTnLst>
                                </p:cTn>
                              </p:par>
                              <p:par>
                                <p:cTn id="13" presetID="15" presetClass="emph" presetSubtype="0" nodeType="withEffect">
                                  <p:stCondLst>
                                    <p:cond delay="0"/>
                                  </p:stCondLst>
                                  <p:iterate type="lt">
                                    <p:tmAbs val="25"/>
                                  </p:iterate>
                                  <p:childTnLst>
                                    <p:set>
                                      <p:cBhvr override="childStyle">
                                        <p:cTn id="14" dur="indefinite"/>
                                        <p:tgtEl>
                                          <p:spTgt spid="5">
                                            <p:txEl>
                                              <p:pRg st="3" end="3"/>
                                            </p:txEl>
                                          </p:spTgt>
                                        </p:tgtEl>
                                        <p:attrNameLst>
                                          <p:attrName>style.fontWeight</p:attrName>
                                        </p:attrNameLst>
                                      </p:cBhvr>
                                      <p:to>
                                        <p:strVal val="bold"/>
                                      </p:to>
                                    </p:set>
                                  </p:childTnLst>
                                </p:cTn>
                              </p:par>
                              <p:par>
                                <p:cTn id="15" presetID="3" presetClass="emph" presetSubtype="2" fill="hold" nodeType="withEffect">
                                  <p:stCondLst>
                                    <p:cond delay="0"/>
                                  </p:stCondLst>
                                  <p:childTnLst>
                                    <p:animClr clrSpc="rgb" dir="cw">
                                      <p:cBhvr override="childStyle">
                                        <p:cTn id="16" dur="1000" fill="hold"/>
                                        <p:tgtEl>
                                          <p:spTgt spid="5">
                                            <p:txEl>
                                              <p:pRg st="4" end="4"/>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1000" fill="hold"/>
                                        <p:tgtEl>
                                          <p:spTgt spid="5">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Conclusions</a:t>
            </a:r>
          </a:p>
        </p:txBody>
      </p:sp>
      <p:sp>
        <p:nvSpPr>
          <p:cNvPr id="4" name="Text Placeholder 3"/>
          <p:cNvSpPr>
            <a:spLocks noGrp="1"/>
          </p:cNvSpPr>
          <p:nvPr>
            <p:ph type="body" sz="quarter" idx="14"/>
          </p:nvPr>
        </p:nvSpPr>
        <p:spPr/>
        <p:txBody>
          <a:bodyPr/>
          <a:lstStyle/>
          <a:p>
            <a:endParaRPr lang="en-US" dirty="0"/>
          </a:p>
        </p:txBody>
      </p:sp>
      <p:sp>
        <p:nvSpPr>
          <p:cNvPr id="5" name="Content Placeholder 4"/>
          <p:cNvSpPr>
            <a:spLocks noGrp="1"/>
          </p:cNvSpPr>
          <p:nvPr>
            <p:ph sz="quarter" idx="19"/>
          </p:nvPr>
        </p:nvSpPr>
        <p:spPr>
          <a:xfrm>
            <a:off x="628469" y="1422719"/>
            <a:ext cx="6319520" cy="2719386"/>
          </a:xfrm>
        </p:spPr>
        <p:txBody>
          <a:bodyPr/>
          <a:lstStyle/>
          <a:p>
            <a:r>
              <a:rPr lang="en-US" dirty="0"/>
              <a:t>Microservice architectures enable diverse applications to interact with each other and form a complete system</a:t>
            </a:r>
          </a:p>
          <a:p>
            <a:r>
              <a:rPr lang="en-US" dirty="0"/>
              <a:t>Cloud computing is entirely feasible for data archival workloads</a:t>
            </a:r>
          </a:p>
          <a:p>
            <a:r>
              <a:rPr lang="en-US" dirty="0"/>
              <a:t>Serving data from the cloud can be cost-efficient if the proper safeguards are put in place</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42</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8" name="Picture 7">
            <a:extLst>
              <a:ext uri="{FF2B5EF4-FFF2-40B4-BE49-F238E27FC236}">
                <a16:creationId xmlns:a16="http://schemas.microsoft.com/office/drawing/2014/main" id="{57853673-02E8-C44E-8F1D-6B4898973C4B}"/>
              </a:ext>
            </a:extLst>
          </p:cNvPr>
          <p:cNvPicPr>
            <a:picLocks noChangeAspect="1"/>
          </p:cNvPicPr>
          <p:nvPr/>
        </p:nvPicPr>
        <p:blipFill>
          <a:blip r:embed="rId3"/>
          <a:stretch>
            <a:fillRect/>
          </a:stretch>
        </p:blipFill>
        <p:spPr>
          <a:xfrm>
            <a:off x="6219371" y="106268"/>
            <a:ext cx="2548709" cy="2676144"/>
          </a:xfrm>
          <a:prstGeom prst="rect">
            <a:avLst/>
          </a:prstGeom>
        </p:spPr>
      </p:pic>
    </p:spTree>
    <p:custDataLst>
      <p:tags r:id="rId1"/>
    </p:custDataLst>
    <p:extLst>
      <p:ext uri="{BB962C8B-B14F-4D97-AF65-F5344CB8AC3E}">
        <p14:creationId xmlns:p14="http://schemas.microsoft.com/office/powerpoint/2010/main" val="3930372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DB12AD-8331-4849-8DE9-DF501539BBC0}"/>
              </a:ext>
            </a:extLst>
          </p:cNvPr>
          <p:cNvSpPr/>
          <p:nvPr/>
        </p:nvSpPr>
        <p:spPr>
          <a:xfrm>
            <a:off x="0" y="1452282"/>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p:txBody>
      </p:sp>
      <p:sp>
        <p:nvSpPr>
          <p:cNvPr id="3" name="Title 2"/>
          <p:cNvSpPr>
            <a:spLocks noGrp="1"/>
          </p:cNvSpPr>
          <p:nvPr>
            <p:ph type="title"/>
          </p:nvPr>
        </p:nvSpPr>
        <p:spPr/>
        <p:txBody>
          <a:bodyPr/>
          <a:lstStyle/>
          <a:p>
            <a:r>
              <a:rPr lang="en-US" dirty="0"/>
              <a:t>Cloud Processing of PDS Archival Products</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1601302"/>
            <a:ext cx="6319520" cy="2261682"/>
          </a:xfrm>
        </p:spPr>
        <p:txBody>
          <a:bodyPr/>
          <a:lstStyle/>
          <a:p>
            <a:r>
              <a:rPr lang="en-US" dirty="0"/>
              <a:t>Introduction</a:t>
            </a:r>
          </a:p>
          <a:p>
            <a:r>
              <a:rPr lang="en-US" dirty="0"/>
              <a:t>Architecture</a:t>
            </a:r>
          </a:p>
          <a:p>
            <a:r>
              <a:rPr lang="en-US" dirty="0"/>
              <a:t>Deployment</a:t>
            </a:r>
          </a:p>
          <a:p>
            <a:r>
              <a:rPr lang="en-US" dirty="0"/>
              <a:t>Conclusions</a:t>
            </a:r>
          </a:p>
          <a:p>
            <a:r>
              <a:rPr lang="en-US" dirty="0"/>
              <a:t>Future Work</a:t>
            </a:r>
          </a:p>
          <a:p>
            <a:r>
              <a:rPr lang="en-US" dirty="0"/>
              <a:t>References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43</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custDataLst>
      <p:tags r:id="rId1"/>
    </p:custDataLst>
    <p:extLst>
      <p:ext uri="{BB962C8B-B14F-4D97-AF65-F5344CB8AC3E}">
        <p14:creationId xmlns:p14="http://schemas.microsoft.com/office/powerpoint/2010/main" val="234685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5">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1000" fill="hold"/>
                                        <p:tgtEl>
                                          <p:spTgt spid="5">
                                            <p:txEl>
                                              <p:pRg st="1" end="1"/>
                                            </p:txEl>
                                          </p:spTgt>
                                        </p:tgtEl>
                                        <p:attrNameLst>
                                          <p:attrName>style.color</p:attrName>
                                        </p:attrNameLst>
                                      </p:cBhvr>
                                      <p:to>
                                        <a:schemeClr val="accent2"/>
                                      </p:to>
                                    </p:animClr>
                                  </p:childTnLst>
                                </p:cTn>
                              </p:par>
                              <p:par>
                                <p:cTn id="9" presetID="3" presetClass="emph" presetSubtype="2" fill="hold" nodeType="withEffect">
                                  <p:stCondLst>
                                    <p:cond delay="0"/>
                                  </p:stCondLst>
                                  <p:iterate type="lt">
                                    <p:tmPct val="0"/>
                                  </p:iterate>
                                  <p:childTnLst>
                                    <p:animClr clrSpc="rgb" dir="cw">
                                      <p:cBhvr override="childStyle">
                                        <p:cTn id="10" dur="1000" fill="hold"/>
                                        <p:tgtEl>
                                          <p:spTgt spid="5">
                                            <p:txEl>
                                              <p:pRg st="2" end="2"/>
                                            </p:txEl>
                                          </p:spTgt>
                                        </p:tgtEl>
                                        <p:attrNameLst>
                                          <p:attrName>style.color</p:attrName>
                                        </p:attrNameLst>
                                      </p:cBhvr>
                                      <p:to>
                                        <a:schemeClr val="accent2"/>
                                      </p:to>
                                    </p:animClr>
                                  </p:childTnLst>
                                </p:cTn>
                              </p:par>
                              <p:par>
                                <p:cTn id="11" presetID="3" presetClass="emph" presetSubtype="2" fill="hold" nodeType="withEffect">
                                  <p:stCondLst>
                                    <p:cond delay="0"/>
                                  </p:stCondLst>
                                  <p:iterate type="lt">
                                    <p:tmPct val="0"/>
                                  </p:iterate>
                                  <p:childTnLst>
                                    <p:animClr clrSpc="rgb" dir="cw">
                                      <p:cBhvr override="childStyle">
                                        <p:cTn id="12" dur="1000" fill="hold"/>
                                        <p:tgtEl>
                                          <p:spTgt spid="5">
                                            <p:txEl>
                                              <p:pRg st="3" end="3"/>
                                            </p:txEl>
                                          </p:spTgt>
                                        </p:tgtEl>
                                        <p:attrNameLst>
                                          <p:attrName>style.color</p:attrName>
                                        </p:attrNameLst>
                                      </p:cBhvr>
                                      <p:to>
                                        <a:schemeClr val="accent2"/>
                                      </p:to>
                                    </p:animClr>
                                  </p:childTnLst>
                                </p:cTn>
                              </p:par>
                              <p:par>
                                <p:cTn id="13" presetID="3" presetClass="emph" presetSubtype="2" fill="hold" nodeType="withEffect">
                                  <p:stCondLst>
                                    <p:cond delay="0"/>
                                  </p:stCondLst>
                                  <p:iterate type="lt">
                                    <p:tmPct val="0"/>
                                  </p:iterate>
                                  <p:childTnLst>
                                    <p:animClr clrSpc="rgb" dir="cw">
                                      <p:cBhvr override="childStyle">
                                        <p:cTn id="14" dur="1000" fill="hold"/>
                                        <p:tgtEl>
                                          <p:spTgt spid="5">
                                            <p:txEl>
                                              <p:pRg st="4" end="4"/>
                                            </p:txEl>
                                          </p:spTgt>
                                        </p:tgtEl>
                                        <p:attrNameLst>
                                          <p:attrName>style.color</p:attrName>
                                        </p:attrNameLst>
                                      </p:cBhvr>
                                      <p:to>
                                        <a:schemeClr val="tx1"/>
                                      </p:to>
                                    </p:animClr>
                                  </p:childTnLst>
                                </p:cTn>
                              </p:par>
                              <p:par>
                                <p:cTn id="15" presetID="15" presetClass="emph" presetSubtype="0" nodeType="withEffect">
                                  <p:stCondLst>
                                    <p:cond delay="0"/>
                                  </p:stCondLst>
                                  <p:iterate type="lt">
                                    <p:tmAbs val="25"/>
                                  </p:iterate>
                                  <p:childTnLst>
                                    <p:set>
                                      <p:cBhvr override="childStyle">
                                        <p:cTn id="16" dur="indefinite"/>
                                        <p:tgtEl>
                                          <p:spTgt spid="5">
                                            <p:txEl>
                                              <p:pRg st="4" end="4"/>
                                            </p:txEl>
                                          </p:spTgt>
                                        </p:tgtEl>
                                        <p:attrNameLst>
                                          <p:attrName>style.fontWeight</p:attrName>
                                        </p:attrNameLst>
                                      </p:cBhvr>
                                      <p:to>
                                        <p:strVal val="bold"/>
                                      </p:to>
                                    </p:set>
                                  </p:childTnLst>
                                </p:cTn>
                              </p:par>
                              <p:par>
                                <p:cTn id="17" presetID="3" presetClass="emph" presetSubtype="2" fill="hold" nodeType="withEffect">
                                  <p:stCondLst>
                                    <p:cond delay="0"/>
                                  </p:stCondLst>
                                  <p:childTnLst>
                                    <p:animClr clrSpc="rgb" dir="cw">
                                      <p:cBhvr override="childStyle">
                                        <p:cTn id="18" dur="1000" fill="hold"/>
                                        <p:tgtEl>
                                          <p:spTgt spid="5">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Future Work</a:t>
            </a:r>
          </a:p>
        </p:txBody>
      </p:sp>
      <p:sp>
        <p:nvSpPr>
          <p:cNvPr id="4" name="Text Placeholder 3"/>
          <p:cNvSpPr>
            <a:spLocks noGrp="1"/>
          </p:cNvSpPr>
          <p:nvPr>
            <p:ph type="body" sz="quarter" idx="14"/>
          </p:nvPr>
        </p:nvSpPr>
        <p:spPr/>
        <p:txBody>
          <a:bodyPr/>
          <a:lstStyle/>
          <a:p>
            <a:endParaRPr lang="en-US" dirty="0"/>
          </a:p>
        </p:txBody>
      </p:sp>
      <p:sp>
        <p:nvSpPr>
          <p:cNvPr id="5" name="Content Placeholder 4"/>
          <p:cNvSpPr>
            <a:spLocks noGrp="1"/>
          </p:cNvSpPr>
          <p:nvPr>
            <p:ph sz="quarter" idx="19"/>
          </p:nvPr>
        </p:nvSpPr>
        <p:spPr>
          <a:xfrm>
            <a:off x="628469" y="1422719"/>
            <a:ext cx="6319520" cy="2719386"/>
          </a:xfrm>
        </p:spPr>
        <p:txBody>
          <a:bodyPr/>
          <a:lstStyle/>
          <a:p>
            <a:r>
              <a:rPr lang="en-US" dirty="0"/>
              <a:t>Integrate with PDS API being developed by ENG</a:t>
            </a:r>
          </a:p>
          <a:p>
            <a:r>
              <a:rPr lang="en-US" dirty="0"/>
              <a:t>Develop SDKs to interact with various API features (Python libraries, Go modules, </a:t>
            </a:r>
            <a:r>
              <a:rPr lang="en-US" dirty="0" err="1"/>
              <a:t>etc</a:t>
            </a:r>
            <a:r>
              <a:rPr lang="en-US" dirty="0"/>
              <a:t>)</a:t>
            </a:r>
          </a:p>
          <a:p>
            <a:r>
              <a:rPr lang="en-US" dirty="0"/>
              <a:t>Additional API work</a:t>
            </a:r>
          </a:p>
          <a:p>
            <a:pPr lvl="1"/>
            <a:r>
              <a:rPr lang="en-US" dirty="0"/>
              <a:t>Bulk download</a:t>
            </a:r>
          </a:p>
          <a:p>
            <a:pPr lvl="1"/>
            <a:r>
              <a:rPr lang="en-US" dirty="0"/>
              <a:t>Metrics</a:t>
            </a:r>
          </a:p>
          <a:p>
            <a:pPr lvl="1"/>
            <a:endParaRPr lang="en-US" dirty="0"/>
          </a:p>
          <a:p>
            <a:endParaRPr lang="en-US" dirty="0"/>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44</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custDataLst>
      <p:tags r:id="rId1"/>
    </p:custDataLst>
    <p:extLst>
      <p:ext uri="{BB962C8B-B14F-4D97-AF65-F5344CB8AC3E}">
        <p14:creationId xmlns:p14="http://schemas.microsoft.com/office/powerpoint/2010/main" val="2399368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DB12AD-8331-4849-8DE9-DF501539BBC0}"/>
              </a:ext>
            </a:extLst>
          </p:cNvPr>
          <p:cNvSpPr/>
          <p:nvPr/>
        </p:nvSpPr>
        <p:spPr>
          <a:xfrm>
            <a:off x="0" y="1452282"/>
            <a:ext cx="9144000" cy="25728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p:txBody>
      </p:sp>
      <p:sp>
        <p:nvSpPr>
          <p:cNvPr id="3" name="Title 2"/>
          <p:cNvSpPr>
            <a:spLocks noGrp="1"/>
          </p:cNvSpPr>
          <p:nvPr>
            <p:ph type="title"/>
          </p:nvPr>
        </p:nvSpPr>
        <p:spPr/>
        <p:txBody>
          <a:bodyPr/>
          <a:lstStyle/>
          <a:p>
            <a:r>
              <a:rPr lang="en-US" dirty="0"/>
              <a:t>Cloud Processing of PDS Archival Products</a:t>
            </a:r>
          </a:p>
        </p:txBody>
      </p:sp>
      <p:sp>
        <p:nvSpPr>
          <p:cNvPr id="4" name="Text Placeholder 3"/>
          <p:cNvSpPr>
            <a:spLocks noGrp="1"/>
          </p:cNvSpPr>
          <p:nvPr>
            <p:ph type="body" sz="quarter" idx="14"/>
          </p:nvPr>
        </p:nvSpPr>
        <p:spPr/>
        <p:txBody>
          <a:bodyPr/>
          <a:lstStyle/>
          <a:p>
            <a:r>
              <a:rPr lang="en-US" dirty="0"/>
              <a:t>Overview</a:t>
            </a:r>
          </a:p>
        </p:txBody>
      </p:sp>
      <p:sp>
        <p:nvSpPr>
          <p:cNvPr id="5" name="Content Placeholder 4"/>
          <p:cNvSpPr>
            <a:spLocks noGrp="1"/>
          </p:cNvSpPr>
          <p:nvPr>
            <p:ph sz="quarter" idx="19"/>
          </p:nvPr>
        </p:nvSpPr>
        <p:spPr>
          <a:xfrm>
            <a:off x="1412240" y="1601302"/>
            <a:ext cx="6319520" cy="2261682"/>
          </a:xfrm>
        </p:spPr>
        <p:txBody>
          <a:bodyPr/>
          <a:lstStyle/>
          <a:p>
            <a:r>
              <a:rPr lang="en-US" dirty="0"/>
              <a:t>Introduction</a:t>
            </a:r>
          </a:p>
          <a:p>
            <a:r>
              <a:rPr lang="en-US" dirty="0"/>
              <a:t>Architecture</a:t>
            </a:r>
          </a:p>
          <a:p>
            <a:r>
              <a:rPr lang="en-US" dirty="0"/>
              <a:t>Deployment</a:t>
            </a:r>
          </a:p>
          <a:p>
            <a:r>
              <a:rPr lang="en-US" dirty="0"/>
              <a:t>Conclusions</a:t>
            </a:r>
          </a:p>
          <a:p>
            <a:r>
              <a:rPr lang="en-US" dirty="0"/>
              <a:t>Future Work</a:t>
            </a:r>
          </a:p>
          <a:p>
            <a:r>
              <a:rPr lang="en-US" dirty="0"/>
              <a:t>References</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45</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custDataLst>
      <p:tags r:id="rId1"/>
    </p:custDataLst>
    <p:extLst>
      <p:ext uri="{BB962C8B-B14F-4D97-AF65-F5344CB8AC3E}">
        <p14:creationId xmlns:p14="http://schemas.microsoft.com/office/powerpoint/2010/main" val="1314610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5">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1000" fill="hold"/>
                                        <p:tgtEl>
                                          <p:spTgt spid="5">
                                            <p:txEl>
                                              <p:pRg st="1" end="1"/>
                                            </p:txEl>
                                          </p:spTgt>
                                        </p:tgtEl>
                                        <p:attrNameLst>
                                          <p:attrName>style.color</p:attrName>
                                        </p:attrNameLst>
                                      </p:cBhvr>
                                      <p:to>
                                        <a:schemeClr val="accent2"/>
                                      </p:to>
                                    </p:animClr>
                                  </p:childTnLst>
                                </p:cTn>
                              </p:par>
                              <p:par>
                                <p:cTn id="9" presetID="3" presetClass="emph" presetSubtype="2" fill="hold" nodeType="withEffect">
                                  <p:stCondLst>
                                    <p:cond delay="0"/>
                                  </p:stCondLst>
                                  <p:iterate type="lt">
                                    <p:tmPct val="0"/>
                                  </p:iterate>
                                  <p:childTnLst>
                                    <p:animClr clrSpc="rgb" dir="cw">
                                      <p:cBhvr override="childStyle">
                                        <p:cTn id="10" dur="1000" fill="hold"/>
                                        <p:tgtEl>
                                          <p:spTgt spid="5">
                                            <p:txEl>
                                              <p:pRg st="2" end="2"/>
                                            </p:txEl>
                                          </p:spTgt>
                                        </p:tgtEl>
                                        <p:attrNameLst>
                                          <p:attrName>style.color</p:attrName>
                                        </p:attrNameLst>
                                      </p:cBhvr>
                                      <p:to>
                                        <a:schemeClr val="accent2"/>
                                      </p:to>
                                    </p:animClr>
                                  </p:childTnLst>
                                </p:cTn>
                              </p:par>
                              <p:par>
                                <p:cTn id="11" presetID="3" presetClass="emph" presetSubtype="2" fill="hold" nodeType="withEffect">
                                  <p:stCondLst>
                                    <p:cond delay="0"/>
                                  </p:stCondLst>
                                  <p:iterate type="lt">
                                    <p:tmPct val="0"/>
                                  </p:iterate>
                                  <p:childTnLst>
                                    <p:animClr clrSpc="rgb" dir="cw">
                                      <p:cBhvr override="childStyle">
                                        <p:cTn id="12" dur="1000" fill="hold"/>
                                        <p:tgtEl>
                                          <p:spTgt spid="5">
                                            <p:txEl>
                                              <p:pRg st="3" end="3"/>
                                            </p:txEl>
                                          </p:spTgt>
                                        </p:tgtEl>
                                        <p:attrNameLst>
                                          <p:attrName>style.color</p:attrName>
                                        </p:attrNameLst>
                                      </p:cBhvr>
                                      <p:to>
                                        <a:schemeClr val="accent2"/>
                                      </p:to>
                                    </p:animClr>
                                  </p:childTnLst>
                                </p:cTn>
                              </p:par>
                              <p:par>
                                <p:cTn id="13" presetID="3" presetClass="emph" presetSubtype="2" fill="hold" nodeType="withEffect">
                                  <p:stCondLst>
                                    <p:cond delay="0"/>
                                  </p:stCondLst>
                                  <p:iterate type="lt">
                                    <p:tmPct val="0"/>
                                  </p:iterate>
                                  <p:childTnLst>
                                    <p:animClr clrSpc="rgb" dir="cw">
                                      <p:cBhvr override="childStyle">
                                        <p:cTn id="14" dur="1000" fill="hold"/>
                                        <p:tgtEl>
                                          <p:spTgt spid="5">
                                            <p:txEl>
                                              <p:pRg st="4" end="4"/>
                                            </p:txEl>
                                          </p:spTgt>
                                        </p:tgtEl>
                                        <p:attrNameLst>
                                          <p:attrName>style.color</p:attrName>
                                        </p:attrNameLst>
                                      </p:cBhvr>
                                      <p:to>
                                        <a:schemeClr val="accent2"/>
                                      </p:to>
                                    </p:animClr>
                                  </p:childTnLst>
                                </p:cTn>
                              </p:par>
                              <p:par>
                                <p:cTn id="15" presetID="3" presetClass="emph" presetSubtype="2" fill="hold" nodeType="withEffect">
                                  <p:stCondLst>
                                    <p:cond delay="0"/>
                                  </p:stCondLst>
                                  <p:iterate type="lt">
                                    <p:tmPct val="0"/>
                                  </p:iterate>
                                  <p:childTnLst>
                                    <p:animClr clrSpc="rgb" dir="cw">
                                      <p:cBhvr override="childStyle">
                                        <p:cTn id="16" dur="1000" fill="hold"/>
                                        <p:tgtEl>
                                          <p:spTgt spid="5">
                                            <p:txEl>
                                              <p:pRg st="5" end="5"/>
                                            </p:txEl>
                                          </p:spTgt>
                                        </p:tgtEl>
                                        <p:attrNameLst>
                                          <p:attrName>style.color</p:attrName>
                                        </p:attrNameLst>
                                      </p:cBhvr>
                                      <p:to>
                                        <a:schemeClr val="tx1"/>
                                      </p:to>
                                    </p:animClr>
                                  </p:childTnLst>
                                </p:cTn>
                              </p:par>
                              <p:par>
                                <p:cTn id="17" presetID="15" presetClass="emph" presetSubtype="0" nodeType="withEffect">
                                  <p:stCondLst>
                                    <p:cond delay="0"/>
                                  </p:stCondLst>
                                  <p:iterate type="lt">
                                    <p:tmAbs val="25"/>
                                  </p:iterate>
                                  <p:childTnLst>
                                    <p:set>
                                      <p:cBhvr override="childStyle">
                                        <p:cTn id="18" dur="indefinite"/>
                                        <p:tgtEl>
                                          <p:spTgt spid="5">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References</a:t>
            </a:r>
          </a:p>
        </p:txBody>
      </p:sp>
      <p:sp>
        <p:nvSpPr>
          <p:cNvPr id="5" name="Content Placeholder 4"/>
          <p:cNvSpPr>
            <a:spLocks noGrp="1"/>
          </p:cNvSpPr>
          <p:nvPr>
            <p:ph sz="quarter" idx="19"/>
          </p:nvPr>
        </p:nvSpPr>
        <p:spPr>
          <a:xfrm>
            <a:off x="253999" y="761999"/>
            <a:ext cx="8725409" cy="3953583"/>
          </a:xfrm>
        </p:spPr>
        <p:txBody>
          <a:bodyPr/>
          <a:lstStyle/>
          <a:p>
            <a:pPr marL="0" indent="0">
              <a:lnSpc>
                <a:spcPct val="150000"/>
              </a:lnSpc>
              <a:buNone/>
            </a:pPr>
            <a:r>
              <a:rPr lang="en-US" sz="900" dirty="0"/>
              <a:t>“PIA24428: High-Resolution Still Image of Perseverance's Landing”. https://</a:t>
            </a:r>
            <a:r>
              <a:rPr lang="en-US" sz="900" dirty="0" err="1"/>
              <a:t>photojournal.jpl.nasa.gov</a:t>
            </a:r>
            <a:r>
              <a:rPr lang="en-US" sz="900" dirty="0"/>
              <a:t>/catalog/PIA24428. NASA/JPL-Caltech.</a:t>
            </a:r>
          </a:p>
          <a:p>
            <a:pPr marL="0" indent="0">
              <a:lnSpc>
                <a:spcPct val="150000"/>
              </a:lnSpc>
              <a:buNone/>
            </a:pPr>
            <a:r>
              <a:rPr lang="en-US" sz="900" dirty="0"/>
              <a:t>“PDS Imaging Node”. https://</a:t>
            </a:r>
            <a:r>
              <a:rPr lang="en-US" sz="900" dirty="0" err="1"/>
              <a:t>pds-imaging.jpl.nasa.gov</a:t>
            </a:r>
            <a:r>
              <a:rPr lang="en-US" sz="900" dirty="0"/>
              <a:t>. NASA/JPL-Caltech</a:t>
            </a:r>
          </a:p>
          <a:p>
            <a:pPr marL="0" indent="0">
              <a:lnSpc>
                <a:spcPct val="150000"/>
              </a:lnSpc>
              <a:buNone/>
            </a:pPr>
            <a:r>
              <a:rPr lang="en-US" sz="900" dirty="0"/>
              <a:t>“Firefox logo”. https://</a:t>
            </a:r>
            <a:r>
              <a:rPr lang="en-US" sz="900" dirty="0" err="1"/>
              <a:t>commons.wikimedia.org</a:t>
            </a:r>
            <a:r>
              <a:rPr lang="en-US" sz="900" dirty="0"/>
              <a:t>/wiki/File:Firefox_Logo,_2017.png. The Mozilla Foundation, MPL 2 &lt;https://</a:t>
            </a:r>
            <a:r>
              <a:rPr lang="en-US" sz="900" dirty="0" err="1"/>
              <a:t>www.mozilla.org</a:t>
            </a:r>
            <a:r>
              <a:rPr lang="en-US" sz="900" dirty="0"/>
              <a:t>/</a:t>
            </a:r>
            <a:r>
              <a:rPr lang="en-US" sz="900" dirty="0" err="1"/>
              <a:t>en</a:t>
            </a:r>
            <a:r>
              <a:rPr lang="en-US" sz="900" dirty="0"/>
              <a:t>-US/MPL/2.0/&gt;, via Wikimedia Commons.</a:t>
            </a:r>
          </a:p>
          <a:p>
            <a:pPr marL="0" indent="0">
              <a:lnSpc>
                <a:spcPct val="150000"/>
              </a:lnSpc>
              <a:buNone/>
            </a:pPr>
            <a:r>
              <a:rPr lang="en-US" sz="900" dirty="0"/>
              <a:t>“Chrome logo”. https://</a:t>
            </a:r>
            <a:r>
              <a:rPr lang="en-US" sz="900" dirty="0" err="1"/>
              <a:t>commons.wikimedia.org</a:t>
            </a:r>
            <a:r>
              <a:rPr lang="en-US" sz="900" dirty="0"/>
              <a:t>/wiki/</a:t>
            </a:r>
            <a:r>
              <a:rPr lang="en-US" sz="900" dirty="0" err="1"/>
              <a:t>File:Google_Chrome_icon</a:t>
            </a:r>
            <a:r>
              <a:rPr lang="en-US" sz="900" dirty="0"/>
              <a:t>_(September_2014).</a:t>
            </a:r>
            <a:r>
              <a:rPr lang="en-US" sz="900" dirty="0" err="1"/>
              <a:t>svg</a:t>
            </a:r>
            <a:r>
              <a:rPr lang="en-US" sz="900" dirty="0"/>
              <a:t>. Google, Public domain, via Wikimedia Commons.</a:t>
            </a:r>
          </a:p>
          <a:p>
            <a:pPr marL="0" indent="0">
              <a:lnSpc>
                <a:spcPct val="150000"/>
              </a:lnSpc>
              <a:buNone/>
            </a:pPr>
            <a:r>
              <a:rPr lang="en-US" sz="900" dirty="0"/>
              <a:t>“Apache </a:t>
            </a:r>
            <a:r>
              <a:rPr lang="en-US" sz="900" dirty="0" err="1"/>
              <a:t>Solr</a:t>
            </a:r>
            <a:r>
              <a:rPr lang="en-US" sz="900" dirty="0"/>
              <a:t> logo”. https://</a:t>
            </a:r>
            <a:r>
              <a:rPr lang="en-US" sz="900" dirty="0" err="1"/>
              <a:t>commons.wikimedia.org</a:t>
            </a:r>
            <a:r>
              <a:rPr lang="en-US" sz="900" dirty="0"/>
              <a:t>/wiki/</a:t>
            </a:r>
            <a:r>
              <a:rPr lang="en-US" sz="900" dirty="0" err="1"/>
              <a:t>File:Apache_Solr_logo.svg</a:t>
            </a:r>
            <a:r>
              <a:rPr lang="en-US" sz="900" dirty="0"/>
              <a:t>. Apache Software Foundation, Apache License 2.0.</a:t>
            </a:r>
          </a:p>
          <a:p>
            <a:pPr marL="0" indent="0">
              <a:lnSpc>
                <a:spcPct val="150000"/>
              </a:lnSpc>
              <a:buNone/>
            </a:pPr>
            <a:r>
              <a:rPr lang="en-US" sz="900" dirty="0"/>
              <a:t>“Safari logo”. https://</a:t>
            </a:r>
            <a:r>
              <a:rPr lang="en-US" sz="900" dirty="0" err="1"/>
              <a:t>commons.wikimedia.org</a:t>
            </a:r>
            <a:r>
              <a:rPr lang="en-US" sz="900" dirty="0"/>
              <a:t>/wiki/</a:t>
            </a:r>
            <a:r>
              <a:rPr lang="en-US" sz="900" dirty="0" err="1"/>
              <a:t>File:Safari_browser_logo.svg</a:t>
            </a:r>
            <a:r>
              <a:rPr lang="en-US" sz="900" dirty="0"/>
              <a:t>. Apple </a:t>
            </a:r>
            <a:r>
              <a:rPr lang="en-US" sz="900" dirty="0" err="1"/>
              <a:t>Inc.Vectorization</a:t>
            </a:r>
            <a:r>
              <a:rPr lang="en-US" sz="900" dirty="0"/>
              <a:t>:  </a:t>
            </a:r>
            <a:r>
              <a:rPr lang="en-US" sz="900" dirty="0" err="1"/>
              <a:t>CMetalCore</a:t>
            </a:r>
            <a:r>
              <a:rPr lang="en-US" sz="900" dirty="0"/>
              <a:t>, Public domain. </a:t>
            </a:r>
          </a:p>
          <a:p>
            <a:pPr marL="0" indent="0">
              <a:lnSpc>
                <a:spcPct val="150000"/>
              </a:lnSpc>
              <a:buNone/>
            </a:pPr>
            <a:r>
              <a:rPr lang="en-US" sz="900" dirty="0"/>
              <a:t>“</a:t>
            </a:r>
            <a:r>
              <a:rPr lang="en-US" sz="900" dirty="0" err="1"/>
              <a:t>BeeGFS</a:t>
            </a:r>
            <a:r>
              <a:rPr lang="en-US" sz="900" dirty="0"/>
              <a:t> logo”. https://</a:t>
            </a:r>
            <a:r>
              <a:rPr lang="en-US" sz="900" dirty="0" err="1"/>
              <a:t>commons.wikimedia.org</a:t>
            </a:r>
            <a:r>
              <a:rPr lang="en-US" sz="900" dirty="0"/>
              <a:t>/wiki/</a:t>
            </a:r>
            <a:r>
              <a:rPr lang="en-US" sz="900" dirty="0" err="1"/>
              <a:t>File:BeeGFS-Logo.png</a:t>
            </a:r>
            <a:r>
              <a:rPr lang="en-US" sz="900" dirty="0"/>
              <a:t>. </a:t>
            </a:r>
            <a:r>
              <a:rPr lang="en-US" sz="900" dirty="0" err="1"/>
              <a:t>ThinkParQ</a:t>
            </a:r>
            <a:r>
              <a:rPr lang="en-US" sz="900" dirty="0"/>
              <a:t>, CC BY-SA 4.0.</a:t>
            </a:r>
          </a:p>
          <a:p>
            <a:pPr marL="0" indent="0">
              <a:lnSpc>
                <a:spcPct val="150000"/>
              </a:lnSpc>
              <a:buNone/>
            </a:pPr>
            <a:r>
              <a:rPr lang="en-US" sz="900" dirty="0"/>
              <a:t>“Brave logo”. https://</a:t>
            </a:r>
            <a:r>
              <a:rPr lang="en-US" sz="900" dirty="0" err="1"/>
              <a:t>commons.wikimedia.org</a:t>
            </a:r>
            <a:r>
              <a:rPr lang="en-US" sz="900" dirty="0"/>
              <a:t>/wiki/</a:t>
            </a:r>
            <a:r>
              <a:rPr lang="en-US" sz="900" dirty="0" err="1"/>
              <a:t>File:Brave_icon_lionface.png</a:t>
            </a:r>
            <a:r>
              <a:rPr lang="en-US" sz="900" dirty="0"/>
              <a:t>. derivative work: </a:t>
            </a:r>
            <a:r>
              <a:rPr lang="en-US" sz="900" dirty="0" err="1"/>
              <a:t>Kreuzschnabel</a:t>
            </a:r>
            <a:r>
              <a:rPr lang="en-US" sz="900" dirty="0"/>
              <a:t>, Public domain.</a:t>
            </a:r>
            <a:br>
              <a:rPr lang="en-US" sz="900" dirty="0"/>
            </a:br>
            <a:r>
              <a:rPr lang="en-US" sz="900" dirty="0"/>
              <a:t>“Python logo”. https://</a:t>
            </a:r>
            <a:r>
              <a:rPr lang="en-US" sz="900" dirty="0" err="1"/>
              <a:t>commons.wikimedia.org</a:t>
            </a:r>
            <a:r>
              <a:rPr lang="en-US" sz="900" dirty="0"/>
              <a:t>/wiki/</a:t>
            </a:r>
            <a:r>
              <a:rPr lang="en-US" sz="900" dirty="0" err="1"/>
              <a:t>File:Python-logo-notext.svg</a:t>
            </a:r>
            <a:r>
              <a:rPr lang="en-US" sz="900" dirty="0"/>
              <a:t>. </a:t>
            </a:r>
            <a:r>
              <a:rPr lang="en-US" sz="900" dirty="0" err="1"/>
              <a:t>www.python.org</a:t>
            </a:r>
            <a:r>
              <a:rPr lang="en-US" sz="900" dirty="0"/>
              <a:t>, GPL.</a:t>
            </a:r>
          </a:p>
          <a:p>
            <a:pPr marL="0" indent="0">
              <a:lnSpc>
                <a:spcPct val="150000"/>
              </a:lnSpc>
              <a:buNone/>
            </a:pPr>
            <a:r>
              <a:rPr lang="en-US" sz="900" dirty="0"/>
              <a:t>“Drawbridge and portcullis”. https://</a:t>
            </a:r>
            <a:r>
              <a:rPr lang="en-US" sz="900" dirty="0" err="1"/>
              <a:t>commons.wikimedia.org</a:t>
            </a:r>
            <a:r>
              <a:rPr lang="en-US" sz="900" dirty="0"/>
              <a:t>/wiki/File:The_drawbridge_and_portcullis_of_Castle_Rushen_-_geograph.org.uk_-_2109775.jpg. </a:t>
            </a:r>
            <a:r>
              <a:rPr lang="en-US" sz="900" dirty="0" err="1"/>
              <a:t>Shazz</a:t>
            </a:r>
            <a:r>
              <a:rPr lang="en-US" sz="900" dirty="0"/>
              <a:t>, CC BY-SA 2.0.</a:t>
            </a:r>
          </a:p>
          <a:p>
            <a:pPr marL="0" indent="0">
              <a:lnSpc>
                <a:spcPct val="150000"/>
              </a:lnSpc>
              <a:buNone/>
            </a:pPr>
            <a:r>
              <a:rPr lang="en-US" sz="900" dirty="0"/>
              <a:t>“Signpost”. https://</a:t>
            </a:r>
            <a:r>
              <a:rPr lang="en-US" sz="900" dirty="0" err="1"/>
              <a:t>commons.wikimedia.org</a:t>
            </a:r>
            <a:r>
              <a:rPr lang="en-US" sz="900" dirty="0"/>
              <a:t>/wiki/</a:t>
            </a:r>
            <a:r>
              <a:rPr lang="en-US" sz="900" dirty="0" err="1"/>
              <a:t>File:Signpost</a:t>
            </a:r>
            <a:r>
              <a:rPr lang="en-US" sz="900" dirty="0"/>
              <a:t>_(3199024949).jpg. Tim Green from Bradford, CC BY 2.0.</a:t>
            </a:r>
          </a:p>
          <a:p>
            <a:pPr marL="0" indent="0">
              <a:lnSpc>
                <a:spcPct val="150000"/>
              </a:lnSpc>
              <a:buNone/>
            </a:pPr>
            <a:r>
              <a:rPr lang="en-US" sz="900" dirty="0"/>
              <a:t>“Thinking with magnifying glass”. https://</a:t>
            </a:r>
            <a:r>
              <a:rPr lang="en-US" sz="900" dirty="0" err="1"/>
              <a:t>commons.wikimedia.org</a:t>
            </a:r>
            <a:r>
              <a:rPr lang="en-US" sz="900" dirty="0"/>
              <a:t>/wiki/File:-Bearded_Man_with_Magnifying_Glass_Examining_a_Manuscript-_MET_DP111349.jpg. Metropolitan Museum of Art, CC0.</a:t>
            </a:r>
          </a:p>
          <a:p>
            <a:pPr marL="0" indent="0">
              <a:lnSpc>
                <a:spcPct val="150000"/>
              </a:lnSpc>
              <a:buNone/>
            </a:pPr>
            <a:r>
              <a:rPr lang="en-US" sz="900" dirty="0"/>
              <a:t>“</a:t>
            </a:r>
            <a:r>
              <a:rPr lang="en-US" sz="900" dirty="0" err="1"/>
              <a:t>Clippy</a:t>
            </a:r>
            <a:r>
              <a:rPr lang="en-US" sz="900" dirty="0"/>
              <a:t>”. Microsoft. Public domain.</a:t>
            </a:r>
          </a:p>
          <a:p>
            <a:pPr marL="0" indent="0" algn="ctr">
              <a:lnSpc>
                <a:spcPct val="150000"/>
              </a:lnSpc>
              <a:buNone/>
            </a:pPr>
            <a:r>
              <a:rPr lang="en-US" sz="900" dirty="0"/>
              <a:t>All other icon assets provided with </a:t>
            </a:r>
            <a:r>
              <a:rPr lang="en-US" sz="900" dirty="0" err="1"/>
              <a:t>Omnigraffle</a:t>
            </a:r>
            <a:r>
              <a:rPr lang="en-US" sz="900" dirty="0"/>
              <a:t> Stencil Pack, authorized for limited use by Omni Group.</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46</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extLst>
      <p:ext uri="{BB962C8B-B14F-4D97-AF65-F5344CB8AC3E}">
        <p14:creationId xmlns:p14="http://schemas.microsoft.com/office/powerpoint/2010/main" val="1633858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dirty="0">
                <a:solidFill>
                  <a:schemeClr val="tx2"/>
                </a:solidFill>
              </a:rPr>
              <a:t>Ⓒ 2021 California Institute of Technology. Government sponsorship acknowledged.</a:t>
            </a:r>
          </a:p>
        </p:txBody>
      </p:sp>
      <p:sp>
        <p:nvSpPr>
          <p:cNvPr id="4" name="Slide Number Placeholder 3"/>
          <p:cNvSpPr>
            <a:spLocks noGrp="1"/>
          </p:cNvSpPr>
          <p:nvPr>
            <p:ph type="sldNum" sz="quarter" idx="12"/>
          </p:nvPr>
        </p:nvSpPr>
        <p:spPr/>
        <p:txBody>
          <a:bodyPr/>
          <a:lstStyle/>
          <a:p>
            <a:fld id="{0E0E1749-0B7E-403A-A9A7-95F2ED1F2891}" type="slidenum">
              <a:rPr lang="en-US" smtClean="0"/>
              <a:pPr/>
              <a:t>47</a:t>
            </a:fld>
            <a:endParaRPr lang="en-US" dirty="0"/>
          </a:p>
        </p:txBody>
      </p:sp>
    </p:spTree>
    <p:extLst>
      <p:ext uri="{BB962C8B-B14F-4D97-AF65-F5344CB8AC3E}">
        <p14:creationId xmlns:p14="http://schemas.microsoft.com/office/powerpoint/2010/main" val="345592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14A98E-68D9-604F-8C52-ECBA72E628D7}"/>
              </a:ext>
            </a:extLst>
          </p:cNvPr>
          <p:cNvSpPr>
            <a:spLocks noGrp="1"/>
          </p:cNvSpPr>
          <p:nvPr>
            <p:ph type="body" sz="quarter" idx="13"/>
          </p:nvPr>
        </p:nvSpPr>
        <p:spPr/>
        <p:txBody>
          <a:bodyPr/>
          <a:lstStyle/>
          <a:p>
            <a:r>
              <a:rPr lang="en-US" dirty="0"/>
              <a:t>Backup</a:t>
            </a:r>
          </a:p>
        </p:txBody>
      </p:sp>
      <p:sp>
        <p:nvSpPr>
          <p:cNvPr id="3" name="Date Placeholder 2">
            <a:extLst>
              <a:ext uri="{FF2B5EF4-FFF2-40B4-BE49-F238E27FC236}">
                <a16:creationId xmlns:a16="http://schemas.microsoft.com/office/drawing/2014/main" id="{C5083CC5-EDEE-5D48-AF63-8B1750BBDEAB}"/>
              </a:ext>
            </a:extLst>
          </p:cNvPr>
          <p:cNvSpPr>
            <a:spLocks noGrp="1"/>
          </p:cNvSpPr>
          <p:nvPr>
            <p:ph type="dt" sz="half" idx="14"/>
          </p:nvPr>
        </p:nvSpPr>
        <p:spPr/>
        <p:txBody>
          <a:bodyPr/>
          <a:lstStyle/>
          <a:p>
            <a:r>
              <a:rPr lang="en-US"/>
              <a:t>6/30/21</a:t>
            </a:r>
            <a:endParaRPr lang="en-US" dirty="0"/>
          </a:p>
        </p:txBody>
      </p:sp>
      <p:sp>
        <p:nvSpPr>
          <p:cNvPr id="4" name="Footer Placeholder 3">
            <a:extLst>
              <a:ext uri="{FF2B5EF4-FFF2-40B4-BE49-F238E27FC236}">
                <a16:creationId xmlns:a16="http://schemas.microsoft.com/office/drawing/2014/main" id="{BAEC47AC-6B84-4046-B569-96DB03D0003B}"/>
              </a:ext>
            </a:extLst>
          </p:cNvPr>
          <p:cNvSpPr>
            <a:spLocks noGrp="1"/>
          </p:cNvSpPr>
          <p:nvPr>
            <p:ph type="ftr" sz="quarter" idx="15"/>
          </p:nvPr>
        </p:nvSpPr>
        <p:spPr/>
        <p:txBody>
          <a:bodyPr/>
          <a:lstStyle/>
          <a:p>
            <a:r>
              <a:rPr lang="en-US" dirty="0">
                <a:solidFill>
                  <a:schemeClr val="tx2"/>
                </a:solidFill>
              </a:rPr>
              <a:t>Ⓒ 2021 California Institute of Technology. Government sponsorship acknowledged.</a:t>
            </a:r>
          </a:p>
        </p:txBody>
      </p:sp>
      <p:sp>
        <p:nvSpPr>
          <p:cNvPr id="5" name="Slide Number Placeholder 4">
            <a:extLst>
              <a:ext uri="{FF2B5EF4-FFF2-40B4-BE49-F238E27FC236}">
                <a16:creationId xmlns:a16="http://schemas.microsoft.com/office/drawing/2014/main" id="{698C47B5-0445-2643-B614-D6BE0D3FF00E}"/>
              </a:ext>
            </a:extLst>
          </p:cNvPr>
          <p:cNvSpPr>
            <a:spLocks noGrp="1"/>
          </p:cNvSpPr>
          <p:nvPr>
            <p:ph type="sldNum" sz="quarter" idx="16"/>
          </p:nvPr>
        </p:nvSpPr>
        <p:spPr/>
        <p:txBody>
          <a:bodyPr/>
          <a:lstStyle/>
          <a:p>
            <a:fld id="{0E0E1749-0B7E-403A-A9A7-95F2ED1F2891}" type="slidenum">
              <a:rPr lang="en-US" smtClean="0"/>
              <a:pPr/>
              <a:t>48</a:t>
            </a:fld>
            <a:endParaRPr lang="en-US" dirty="0"/>
          </a:p>
        </p:txBody>
      </p:sp>
    </p:spTree>
    <p:extLst>
      <p:ext uri="{BB962C8B-B14F-4D97-AF65-F5344CB8AC3E}">
        <p14:creationId xmlns:p14="http://schemas.microsoft.com/office/powerpoint/2010/main" val="2566685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C8FC8-D692-3442-84C8-AD8820799E0F}"/>
              </a:ext>
            </a:extLst>
          </p:cNvPr>
          <p:cNvSpPr>
            <a:spLocks noGrp="1"/>
          </p:cNvSpPr>
          <p:nvPr>
            <p:ph type="dt" sz="half" idx="10"/>
          </p:nvPr>
        </p:nvSpPr>
        <p:spPr/>
        <p:txBody>
          <a:bodyPr/>
          <a:lstStyle/>
          <a:p>
            <a:r>
              <a:rPr lang="en-US"/>
              <a:t>6/30/21</a:t>
            </a:r>
            <a:endParaRPr lang="en-US" dirty="0"/>
          </a:p>
        </p:txBody>
      </p:sp>
      <p:sp>
        <p:nvSpPr>
          <p:cNvPr id="3" name="Footer Placeholder 2">
            <a:extLst>
              <a:ext uri="{FF2B5EF4-FFF2-40B4-BE49-F238E27FC236}">
                <a16:creationId xmlns:a16="http://schemas.microsoft.com/office/drawing/2014/main" id="{C7FE98FA-1964-8C4F-93C7-C6B33D0D8477}"/>
              </a:ext>
            </a:extLst>
          </p:cNvPr>
          <p:cNvSpPr>
            <a:spLocks noGrp="1"/>
          </p:cNvSpPr>
          <p:nvPr>
            <p:ph type="ftr" sz="quarter" idx="11"/>
          </p:nvPr>
        </p:nvSpPr>
        <p:spPr/>
        <p:txBody>
          <a:bodyPr/>
          <a:lstStyle/>
          <a:p>
            <a:r>
              <a:rPr lang="en-US" dirty="0">
                <a:solidFill>
                  <a:schemeClr val="tx1"/>
                </a:solidFill>
              </a:rPr>
              <a:t>Ⓒ 2021 California Institute of Technology. Government sponsorship acknowledged.</a:t>
            </a:r>
          </a:p>
        </p:txBody>
      </p:sp>
      <p:sp>
        <p:nvSpPr>
          <p:cNvPr id="4" name="Slide Number Placeholder 3">
            <a:extLst>
              <a:ext uri="{FF2B5EF4-FFF2-40B4-BE49-F238E27FC236}">
                <a16:creationId xmlns:a16="http://schemas.microsoft.com/office/drawing/2014/main" id="{878F4FC4-46DA-B74E-9C63-6905E654D716}"/>
              </a:ext>
            </a:extLst>
          </p:cNvPr>
          <p:cNvSpPr>
            <a:spLocks noGrp="1"/>
          </p:cNvSpPr>
          <p:nvPr>
            <p:ph type="sldNum" sz="quarter" idx="12"/>
          </p:nvPr>
        </p:nvSpPr>
        <p:spPr/>
        <p:txBody>
          <a:bodyPr/>
          <a:lstStyle/>
          <a:p>
            <a:fld id="{0E0E1749-0B7E-403A-A9A7-95F2ED1F2891}" type="slidenum">
              <a:rPr lang="en-US" smtClean="0"/>
              <a:pPr/>
              <a:t>49</a:t>
            </a:fld>
            <a:endParaRPr lang="en-US" dirty="0"/>
          </a:p>
        </p:txBody>
      </p:sp>
      <p:pic>
        <p:nvPicPr>
          <p:cNvPr id="6" name="Picture 5">
            <a:extLst>
              <a:ext uri="{FF2B5EF4-FFF2-40B4-BE49-F238E27FC236}">
                <a16:creationId xmlns:a16="http://schemas.microsoft.com/office/drawing/2014/main" id="{3829A1CE-65DD-5F4B-A1A9-27C87E58A87B}"/>
              </a:ext>
            </a:extLst>
          </p:cNvPr>
          <p:cNvPicPr>
            <a:picLocks noChangeAspect="1"/>
          </p:cNvPicPr>
          <p:nvPr/>
        </p:nvPicPr>
        <p:blipFill>
          <a:blip r:embed="rId2"/>
          <a:stretch>
            <a:fillRect/>
          </a:stretch>
        </p:blipFill>
        <p:spPr>
          <a:xfrm>
            <a:off x="502023" y="349855"/>
            <a:ext cx="8139953" cy="4250958"/>
          </a:xfrm>
          <a:prstGeom prst="rect">
            <a:avLst/>
          </a:prstGeom>
        </p:spPr>
      </p:pic>
    </p:spTree>
    <p:extLst>
      <p:ext uri="{BB962C8B-B14F-4D97-AF65-F5344CB8AC3E}">
        <p14:creationId xmlns:p14="http://schemas.microsoft.com/office/powerpoint/2010/main" val="300983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F2F33-31CD-6B40-A4D5-E5054CFA9E42}"/>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FAC427A-6275-DC44-981B-BA226A1DA29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E7445CA0-A7A2-E240-8CD7-F25811394C3C}"/>
              </a:ext>
            </a:extLst>
          </p:cNvPr>
          <p:cNvSpPr>
            <a:spLocks noGrp="1"/>
          </p:cNvSpPr>
          <p:nvPr>
            <p:ph type="body" sz="quarter" idx="14"/>
          </p:nvPr>
        </p:nvSpPr>
        <p:spPr/>
        <p:txBody>
          <a:bodyPr/>
          <a:lstStyle/>
          <a:p>
            <a:r>
              <a:rPr lang="en-US" dirty="0"/>
              <a:t>Existing backend architecture</a:t>
            </a:r>
          </a:p>
        </p:txBody>
      </p:sp>
      <p:sp>
        <p:nvSpPr>
          <p:cNvPr id="5" name="Content Placeholder 4">
            <a:extLst>
              <a:ext uri="{FF2B5EF4-FFF2-40B4-BE49-F238E27FC236}">
                <a16:creationId xmlns:a16="http://schemas.microsoft.com/office/drawing/2014/main" id="{7A41DDC3-543A-BC4B-94F3-D186467F9EF4}"/>
              </a:ext>
            </a:extLst>
          </p:cNvPr>
          <p:cNvSpPr>
            <a:spLocks noGrp="1"/>
          </p:cNvSpPr>
          <p:nvPr>
            <p:ph sz="quarter" idx="19"/>
          </p:nvPr>
        </p:nvSpPr>
        <p:spPr>
          <a:xfrm>
            <a:off x="253999" y="1279286"/>
            <a:ext cx="3787803" cy="1755907"/>
          </a:xfrm>
        </p:spPr>
        <p:txBody>
          <a:bodyPr/>
          <a:lstStyle/>
          <a:p>
            <a:r>
              <a:rPr lang="en-US" sz="1600" b="1" dirty="0"/>
              <a:t>Image Atlas</a:t>
            </a:r>
          </a:p>
          <a:p>
            <a:pPr lvl="1"/>
            <a:r>
              <a:rPr lang="en-US" sz="1400" dirty="0"/>
              <a:t>Primary tool for discovering data in IMG’s archives</a:t>
            </a:r>
          </a:p>
          <a:p>
            <a:pPr lvl="1"/>
            <a:r>
              <a:rPr lang="en-US" sz="1400" dirty="0"/>
              <a:t>JavaScript webapp running on-premises</a:t>
            </a:r>
          </a:p>
          <a:p>
            <a:pPr lvl="1"/>
            <a:r>
              <a:rPr lang="en-US" sz="1400" dirty="0"/>
              <a:t>Interacts directly with Apache </a:t>
            </a:r>
            <a:r>
              <a:rPr lang="en-US" sz="1400" dirty="0" err="1"/>
              <a:t>Solr</a:t>
            </a:r>
            <a:r>
              <a:rPr lang="en-US" sz="1400" dirty="0"/>
              <a:t> backend</a:t>
            </a:r>
          </a:p>
          <a:p>
            <a:r>
              <a:rPr lang="en-US" sz="1600" i="1" dirty="0">
                <a:solidFill>
                  <a:schemeClr val="bg2"/>
                </a:solidFill>
              </a:rPr>
              <a:t>Data access</a:t>
            </a:r>
          </a:p>
          <a:p>
            <a:r>
              <a:rPr lang="en-US" sz="1600" i="1" dirty="0">
                <a:solidFill>
                  <a:schemeClr val="bg2"/>
                </a:solidFill>
              </a:rPr>
              <a:t>Search</a:t>
            </a:r>
            <a:endParaRPr lang="en-US" sz="1600" b="1" dirty="0"/>
          </a:p>
        </p:txBody>
      </p:sp>
      <p:sp>
        <p:nvSpPr>
          <p:cNvPr id="6" name="Date Placeholder 5">
            <a:extLst>
              <a:ext uri="{FF2B5EF4-FFF2-40B4-BE49-F238E27FC236}">
                <a16:creationId xmlns:a16="http://schemas.microsoft.com/office/drawing/2014/main" id="{12C9DFC0-988D-574F-BF1C-DE00763C961A}"/>
              </a:ext>
            </a:extLst>
          </p:cNvPr>
          <p:cNvSpPr>
            <a:spLocks noGrp="1"/>
          </p:cNvSpPr>
          <p:nvPr>
            <p:ph type="dt" sz="half" idx="20"/>
          </p:nvPr>
        </p:nvSpPr>
        <p:spPr/>
        <p:txBody>
          <a:bodyPr/>
          <a:lstStyle/>
          <a:p>
            <a:r>
              <a:rPr lang="en-US"/>
              <a:t>6/30/21</a:t>
            </a:r>
            <a:endParaRPr lang="en-US" dirty="0"/>
          </a:p>
        </p:txBody>
      </p:sp>
      <p:sp>
        <p:nvSpPr>
          <p:cNvPr id="7" name="Footer Placeholder 6">
            <a:extLst>
              <a:ext uri="{FF2B5EF4-FFF2-40B4-BE49-F238E27FC236}">
                <a16:creationId xmlns:a16="http://schemas.microsoft.com/office/drawing/2014/main" id="{96436476-BB5D-0646-8FF1-98905760292C}"/>
              </a:ext>
            </a:extLst>
          </p:cNvPr>
          <p:cNvSpPr>
            <a:spLocks noGrp="1"/>
          </p:cNvSpPr>
          <p:nvPr>
            <p:ph type="ftr" sz="quarter" idx="21"/>
          </p:nvPr>
        </p:nvSpPr>
        <p:spPr/>
        <p:txBody>
          <a:bodyPr/>
          <a:lstStyle/>
          <a:p>
            <a:r>
              <a:rPr lang="en-US" dirty="0">
                <a:solidFill>
                  <a:schemeClr val="tx2"/>
                </a:solidFill>
              </a:rPr>
              <a:t>Ⓒ 2021 California Institute of Technology. Government sponsorship acknowledged.</a:t>
            </a:r>
          </a:p>
        </p:txBody>
      </p:sp>
      <p:sp>
        <p:nvSpPr>
          <p:cNvPr id="8" name="Slide Number Placeholder 7">
            <a:extLst>
              <a:ext uri="{FF2B5EF4-FFF2-40B4-BE49-F238E27FC236}">
                <a16:creationId xmlns:a16="http://schemas.microsoft.com/office/drawing/2014/main" id="{62F1CD03-7336-E546-9E4D-098E4A979937}"/>
              </a:ext>
            </a:extLst>
          </p:cNvPr>
          <p:cNvSpPr>
            <a:spLocks noGrp="1"/>
          </p:cNvSpPr>
          <p:nvPr>
            <p:ph type="sldNum" sz="quarter" idx="22"/>
          </p:nvPr>
        </p:nvSpPr>
        <p:spPr/>
        <p:txBody>
          <a:bodyPr/>
          <a:lstStyle/>
          <a:p>
            <a:fld id="{0E0E1749-0B7E-403A-A9A7-95F2ED1F2891}" type="slidenum">
              <a:rPr lang="en-US" smtClean="0"/>
              <a:pPr/>
              <a:t>5</a:t>
            </a:fld>
            <a:endParaRPr lang="en-US" dirty="0"/>
          </a:p>
        </p:txBody>
      </p:sp>
      <p:sp>
        <p:nvSpPr>
          <p:cNvPr id="16" name="TextBox 15">
            <a:extLst>
              <a:ext uri="{FF2B5EF4-FFF2-40B4-BE49-F238E27FC236}">
                <a16:creationId xmlns:a16="http://schemas.microsoft.com/office/drawing/2014/main" id="{24F4B170-BC44-4546-B12A-A543C570B04A}"/>
              </a:ext>
            </a:extLst>
          </p:cNvPr>
          <p:cNvSpPr txBox="1"/>
          <p:nvPr/>
        </p:nvSpPr>
        <p:spPr>
          <a:xfrm>
            <a:off x="424527" y="4052104"/>
            <a:ext cx="4147473" cy="369332"/>
          </a:xfrm>
          <a:prstGeom prst="rect">
            <a:avLst/>
          </a:prstGeom>
          <a:noFill/>
        </p:spPr>
        <p:txBody>
          <a:bodyPr wrap="square" rtlCol="0">
            <a:spAutoFit/>
          </a:bodyPr>
          <a:lstStyle/>
          <a:p>
            <a:r>
              <a:rPr lang="en-US" dirty="0">
                <a:hlinkClick r:id="rId2"/>
              </a:rPr>
              <a:t>https://</a:t>
            </a:r>
            <a:r>
              <a:rPr lang="en-US" dirty="0" err="1">
                <a:hlinkClick r:id="rId2"/>
              </a:rPr>
              <a:t>pds-imaging.jpl.nasa.gov</a:t>
            </a:r>
            <a:r>
              <a:rPr lang="en-US" dirty="0">
                <a:hlinkClick r:id="rId2"/>
              </a:rPr>
              <a:t>/search</a:t>
            </a:r>
            <a:endParaRPr lang="en-US" dirty="0"/>
          </a:p>
        </p:txBody>
      </p:sp>
      <p:pic>
        <p:nvPicPr>
          <p:cNvPr id="10" name="Picture 9">
            <a:extLst>
              <a:ext uri="{FF2B5EF4-FFF2-40B4-BE49-F238E27FC236}">
                <a16:creationId xmlns:a16="http://schemas.microsoft.com/office/drawing/2014/main" id="{1CF56293-E582-CF49-83A5-2AB522BEC0EE}"/>
              </a:ext>
            </a:extLst>
          </p:cNvPr>
          <p:cNvPicPr>
            <a:picLocks noChangeAspect="1"/>
          </p:cNvPicPr>
          <p:nvPr/>
        </p:nvPicPr>
        <p:blipFill>
          <a:blip r:embed="rId3"/>
          <a:stretch>
            <a:fillRect/>
          </a:stretch>
        </p:blipFill>
        <p:spPr>
          <a:xfrm>
            <a:off x="3986844" y="957819"/>
            <a:ext cx="4903156" cy="286134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3385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C8FC8-D692-3442-84C8-AD8820799E0F}"/>
              </a:ext>
            </a:extLst>
          </p:cNvPr>
          <p:cNvSpPr>
            <a:spLocks noGrp="1"/>
          </p:cNvSpPr>
          <p:nvPr>
            <p:ph type="dt" sz="half" idx="10"/>
          </p:nvPr>
        </p:nvSpPr>
        <p:spPr/>
        <p:txBody>
          <a:bodyPr/>
          <a:lstStyle/>
          <a:p>
            <a:r>
              <a:rPr lang="en-US"/>
              <a:t>6/30/21</a:t>
            </a:r>
            <a:endParaRPr lang="en-US" dirty="0"/>
          </a:p>
        </p:txBody>
      </p:sp>
      <p:sp>
        <p:nvSpPr>
          <p:cNvPr id="3" name="Footer Placeholder 2">
            <a:extLst>
              <a:ext uri="{FF2B5EF4-FFF2-40B4-BE49-F238E27FC236}">
                <a16:creationId xmlns:a16="http://schemas.microsoft.com/office/drawing/2014/main" id="{C7FE98FA-1964-8C4F-93C7-C6B33D0D8477}"/>
              </a:ext>
            </a:extLst>
          </p:cNvPr>
          <p:cNvSpPr>
            <a:spLocks noGrp="1"/>
          </p:cNvSpPr>
          <p:nvPr>
            <p:ph type="ftr" sz="quarter" idx="11"/>
          </p:nvPr>
        </p:nvSpPr>
        <p:spPr/>
        <p:txBody>
          <a:bodyPr/>
          <a:lstStyle/>
          <a:p>
            <a:r>
              <a:rPr lang="en-US" dirty="0">
                <a:solidFill>
                  <a:schemeClr val="tx1"/>
                </a:solidFill>
              </a:rPr>
              <a:t>Ⓒ 2021 California Institute of Technology. Government sponsorship acknowledged.</a:t>
            </a:r>
          </a:p>
        </p:txBody>
      </p:sp>
      <p:sp>
        <p:nvSpPr>
          <p:cNvPr id="4" name="Slide Number Placeholder 3">
            <a:extLst>
              <a:ext uri="{FF2B5EF4-FFF2-40B4-BE49-F238E27FC236}">
                <a16:creationId xmlns:a16="http://schemas.microsoft.com/office/drawing/2014/main" id="{878F4FC4-46DA-B74E-9C63-6905E654D716}"/>
              </a:ext>
            </a:extLst>
          </p:cNvPr>
          <p:cNvSpPr>
            <a:spLocks noGrp="1"/>
          </p:cNvSpPr>
          <p:nvPr>
            <p:ph type="sldNum" sz="quarter" idx="12"/>
          </p:nvPr>
        </p:nvSpPr>
        <p:spPr/>
        <p:txBody>
          <a:bodyPr/>
          <a:lstStyle/>
          <a:p>
            <a:fld id="{0E0E1749-0B7E-403A-A9A7-95F2ED1F2891}" type="slidenum">
              <a:rPr lang="en-US" smtClean="0"/>
              <a:pPr/>
              <a:t>50</a:t>
            </a:fld>
            <a:endParaRPr lang="en-US" dirty="0"/>
          </a:p>
        </p:txBody>
      </p:sp>
      <p:pic>
        <p:nvPicPr>
          <p:cNvPr id="9" name="Picture 8">
            <a:extLst>
              <a:ext uri="{FF2B5EF4-FFF2-40B4-BE49-F238E27FC236}">
                <a16:creationId xmlns:a16="http://schemas.microsoft.com/office/drawing/2014/main" id="{8AFDF69C-3CBB-6148-BAEF-F51138E417FE}"/>
              </a:ext>
            </a:extLst>
          </p:cNvPr>
          <p:cNvPicPr>
            <a:picLocks noChangeAspect="1"/>
          </p:cNvPicPr>
          <p:nvPr/>
        </p:nvPicPr>
        <p:blipFill>
          <a:blip r:embed="rId2"/>
          <a:stretch>
            <a:fillRect/>
          </a:stretch>
        </p:blipFill>
        <p:spPr>
          <a:xfrm>
            <a:off x="965199" y="373127"/>
            <a:ext cx="6908800" cy="4197752"/>
          </a:xfrm>
          <a:prstGeom prst="rect">
            <a:avLst/>
          </a:prstGeom>
        </p:spPr>
      </p:pic>
    </p:spTree>
    <p:extLst>
      <p:ext uri="{BB962C8B-B14F-4D97-AF65-F5344CB8AC3E}">
        <p14:creationId xmlns:p14="http://schemas.microsoft.com/office/powerpoint/2010/main" val="795833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C8FC8-D692-3442-84C8-AD8820799E0F}"/>
              </a:ext>
            </a:extLst>
          </p:cNvPr>
          <p:cNvSpPr>
            <a:spLocks noGrp="1"/>
          </p:cNvSpPr>
          <p:nvPr>
            <p:ph type="dt" sz="half" idx="10"/>
          </p:nvPr>
        </p:nvSpPr>
        <p:spPr/>
        <p:txBody>
          <a:bodyPr/>
          <a:lstStyle/>
          <a:p>
            <a:r>
              <a:rPr lang="en-US"/>
              <a:t>6/30/21</a:t>
            </a:r>
            <a:endParaRPr lang="en-US" dirty="0"/>
          </a:p>
        </p:txBody>
      </p:sp>
      <p:sp>
        <p:nvSpPr>
          <p:cNvPr id="3" name="Footer Placeholder 2">
            <a:extLst>
              <a:ext uri="{FF2B5EF4-FFF2-40B4-BE49-F238E27FC236}">
                <a16:creationId xmlns:a16="http://schemas.microsoft.com/office/drawing/2014/main" id="{C7FE98FA-1964-8C4F-93C7-C6B33D0D8477}"/>
              </a:ext>
            </a:extLst>
          </p:cNvPr>
          <p:cNvSpPr>
            <a:spLocks noGrp="1"/>
          </p:cNvSpPr>
          <p:nvPr>
            <p:ph type="ftr" sz="quarter" idx="11"/>
          </p:nvPr>
        </p:nvSpPr>
        <p:spPr/>
        <p:txBody>
          <a:bodyPr/>
          <a:lstStyle/>
          <a:p>
            <a:r>
              <a:rPr lang="en-US" dirty="0">
                <a:solidFill>
                  <a:schemeClr val="tx1"/>
                </a:solidFill>
              </a:rPr>
              <a:t>Ⓒ 2021 California Institute of Technology. Government sponsorship acknowledged.</a:t>
            </a:r>
          </a:p>
        </p:txBody>
      </p:sp>
      <p:sp>
        <p:nvSpPr>
          <p:cNvPr id="4" name="Slide Number Placeholder 3">
            <a:extLst>
              <a:ext uri="{FF2B5EF4-FFF2-40B4-BE49-F238E27FC236}">
                <a16:creationId xmlns:a16="http://schemas.microsoft.com/office/drawing/2014/main" id="{878F4FC4-46DA-B74E-9C63-6905E654D716}"/>
              </a:ext>
            </a:extLst>
          </p:cNvPr>
          <p:cNvSpPr>
            <a:spLocks noGrp="1"/>
          </p:cNvSpPr>
          <p:nvPr>
            <p:ph type="sldNum" sz="quarter" idx="12"/>
          </p:nvPr>
        </p:nvSpPr>
        <p:spPr/>
        <p:txBody>
          <a:bodyPr/>
          <a:lstStyle/>
          <a:p>
            <a:fld id="{0E0E1749-0B7E-403A-A9A7-95F2ED1F2891}" type="slidenum">
              <a:rPr lang="en-US" smtClean="0"/>
              <a:pPr/>
              <a:t>51</a:t>
            </a:fld>
            <a:endParaRPr lang="en-US" dirty="0"/>
          </a:p>
        </p:txBody>
      </p:sp>
      <p:pic>
        <p:nvPicPr>
          <p:cNvPr id="7" name="Picture 6">
            <a:extLst>
              <a:ext uri="{FF2B5EF4-FFF2-40B4-BE49-F238E27FC236}">
                <a16:creationId xmlns:a16="http://schemas.microsoft.com/office/drawing/2014/main" id="{5E10F60A-3250-5A4E-918F-F89A0CB0FB67}"/>
              </a:ext>
            </a:extLst>
          </p:cNvPr>
          <p:cNvPicPr>
            <a:picLocks noChangeAspect="1"/>
          </p:cNvPicPr>
          <p:nvPr/>
        </p:nvPicPr>
        <p:blipFill>
          <a:blip r:embed="rId2"/>
          <a:stretch>
            <a:fillRect/>
          </a:stretch>
        </p:blipFill>
        <p:spPr>
          <a:xfrm>
            <a:off x="427576" y="66040"/>
            <a:ext cx="8462425" cy="4760382"/>
          </a:xfrm>
          <a:prstGeom prst="rect">
            <a:avLst/>
          </a:prstGeom>
        </p:spPr>
      </p:pic>
    </p:spTree>
    <p:extLst>
      <p:ext uri="{BB962C8B-B14F-4D97-AF65-F5344CB8AC3E}">
        <p14:creationId xmlns:p14="http://schemas.microsoft.com/office/powerpoint/2010/main" val="185711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PDS IMG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52</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3" name="Content Placeholder 12">
            <a:extLst>
              <a:ext uri="{FF2B5EF4-FFF2-40B4-BE49-F238E27FC236}">
                <a16:creationId xmlns:a16="http://schemas.microsoft.com/office/drawing/2014/main" id="{60F84535-E0E8-034B-9F31-FCE186A662FA}"/>
              </a:ext>
            </a:extLst>
          </p:cNvPr>
          <p:cNvPicPr>
            <a:picLocks noGrp="1" noChangeAspect="1"/>
          </p:cNvPicPr>
          <p:nvPr>
            <p:ph sz="quarter" idx="19"/>
          </p:nvPr>
        </p:nvPicPr>
        <p:blipFill>
          <a:blip r:embed="rId2"/>
          <a:stretch>
            <a:fillRect/>
          </a:stretch>
        </p:blipFill>
        <p:spPr>
          <a:xfrm>
            <a:off x="1736940" y="1097123"/>
            <a:ext cx="5548199" cy="3705700"/>
          </a:xfrm>
        </p:spPr>
      </p:pic>
    </p:spTree>
    <p:extLst>
      <p:ext uri="{BB962C8B-B14F-4D97-AF65-F5344CB8AC3E}">
        <p14:creationId xmlns:p14="http://schemas.microsoft.com/office/powerpoint/2010/main" val="3355815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PDS IMG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53</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
        <p:nvSpPr>
          <p:cNvPr id="7" name="Content Placeholder 6">
            <a:extLst>
              <a:ext uri="{FF2B5EF4-FFF2-40B4-BE49-F238E27FC236}">
                <a16:creationId xmlns:a16="http://schemas.microsoft.com/office/drawing/2014/main" id="{C636AC1F-9C89-9244-B5B7-020CE3A2B1BA}"/>
              </a:ext>
            </a:extLst>
          </p:cNvPr>
          <p:cNvSpPr>
            <a:spLocks noGrp="1"/>
          </p:cNvSpPr>
          <p:nvPr>
            <p:ph sz="quarter" idx="19"/>
          </p:nvPr>
        </p:nvSpPr>
        <p:spPr>
          <a:xfrm>
            <a:off x="927996" y="2357550"/>
            <a:ext cx="7288007" cy="428400"/>
          </a:xfrm>
        </p:spPr>
        <p:txBody>
          <a:bodyPr/>
          <a:lstStyle/>
          <a:p>
            <a:pPr marL="0" indent="0">
              <a:buNone/>
            </a:pPr>
            <a:r>
              <a:rPr lang="en-US" b="1" dirty="0"/>
              <a:t>Scenario: upgrade “Data Access Service” from v1.0 to v2.0</a:t>
            </a:r>
          </a:p>
        </p:txBody>
      </p:sp>
    </p:spTree>
    <p:extLst>
      <p:ext uri="{BB962C8B-B14F-4D97-AF65-F5344CB8AC3E}">
        <p14:creationId xmlns:p14="http://schemas.microsoft.com/office/powerpoint/2010/main" val="3405780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ontent Placeholder 12">
            <a:extLst>
              <a:ext uri="{FF2B5EF4-FFF2-40B4-BE49-F238E27FC236}">
                <a16:creationId xmlns:a16="http://schemas.microsoft.com/office/drawing/2014/main" id="{C2838C40-4B2D-934E-9511-1419DCE81C17}"/>
              </a:ext>
            </a:extLst>
          </p:cNvPr>
          <p:cNvPicPr>
            <a:picLocks noChangeAspect="1"/>
          </p:cNvPicPr>
          <p:nvPr/>
        </p:nvPicPr>
        <p:blipFill rotWithShape="1">
          <a:blip r:embed="rId3"/>
          <a:srcRect l="40563" t="3815" r="30751" b="19504"/>
          <a:stretch/>
        </p:blipFill>
        <p:spPr>
          <a:xfrm>
            <a:off x="3898941" y="1428369"/>
            <a:ext cx="1591519" cy="2841585"/>
          </a:xfrm>
          <a:prstGeom prst="rect">
            <a:avLst/>
          </a:prstGeom>
          <a:ln>
            <a:noFill/>
          </a:ln>
          <a:effectLst>
            <a:softEdge rad="112500"/>
          </a:effectLst>
        </p:spPr>
      </p:pic>
      <p:sp>
        <p:nvSpPr>
          <p:cNvPr id="40" name="TextBox 39">
            <a:extLst>
              <a:ext uri="{FF2B5EF4-FFF2-40B4-BE49-F238E27FC236}">
                <a16:creationId xmlns:a16="http://schemas.microsoft.com/office/drawing/2014/main" id="{61373607-9DF8-5242-B651-53FF4C307A4B}"/>
              </a:ext>
            </a:extLst>
          </p:cNvPr>
          <p:cNvSpPr txBox="1"/>
          <p:nvPr/>
        </p:nvSpPr>
        <p:spPr>
          <a:xfrm>
            <a:off x="2848075" y="3437995"/>
            <a:ext cx="1234266" cy="415498"/>
          </a:xfrm>
          <a:prstGeom prst="rect">
            <a:avLst/>
          </a:prstGeom>
          <a:noFill/>
        </p:spPr>
        <p:txBody>
          <a:bodyPr wrap="square" rtlCol="0">
            <a:spAutoFit/>
          </a:bodyPr>
          <a:lstStyle/>
          <a:p>
            <a:r>
              <a:rPr lang="en-US" sz="1050" dirty="0"/>
              <a:t>GET /data/access/…</a:t>
            </a:r>
          </a:p>
        </p:txBody>
      </p:sp>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PDS IMG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54</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3" name="Content Placeholder 12">
            <a:extLst>
              <a:ext uri="{FF2B5EF4-FFF2-40B4-BE49-F238E27FC236}">
                <a16:creationId xmlns:a16="http://schemas.microsoft.com/office/drawing/2014/main" id="{60F84535-E0E8-034B-9F31-FCE186A662FA}"/>
              </a:ext>
            </a:extLst>
          </p:cNvPr>
          <p:cNvPicPr>
            <a:picLocks noGrp="1" noChangeAspect="1"/>
          </p:cNvPicPr>
          <p:nvPr>
            <p:ph sz="quarter" idx="19"/>
          </p:nvPr>
        </p:nvPicPr>
        <p:blipFill rotWithShape="1">
          <a:blip r:embed="rId3"/>
          <a:srcRect l="40563" t="3815" r="30751" b="19504"/>
          <a:stretch/>
        </p:blipFill>
        <p:spPr>
          <a:xfrm>
            <a:off x="1104569" y="1428369"/>
            <a:ext cx="1591519" cy="2841585"/>
          </a:xfrm>
          <a:prstGeom prst="rect">
            <a:avLst/>
          </a:prstGeom>
          <a:ln>
            <a:noFill/>
          </a:ln>
          <a:effectLst>
            <a:softEdge rad="112500"/>
          </a:effectLst>
        </p:spPr>
      </p:pic>
      <p:cxnSp>
        <p:nvCxnSpPr>
          <p:cNvPr id="16" name="Straight Arrow Connector 15">
            <a:extLst>
              <a:ext uri="{FF2B5EF4-FFF2-40B4-BE49-F238E27FC236}">
                <a16:creationId xmlns:a16="http://schemas.microsoft.com/office/drawing/2014/main" id="{C88B0657-2DC0-CD42-BDA6-ADAD153A38FC}"/>
              </a:ext>
            </a:extLst>
          </p:cNvPr>
          <p:cNvCxnSpPr>
            <a:cxnSpLocks/>
          </p:cNvCxnSpPr>
          <p:nvPr/>
        </p:nvCxnSpPr>
        <p:spPr>
          <a:xfrm flipV="1">
            <a:off x="1221971" y="4336458"/>
            <a:ext cx="6941127" cy="25399"/>
          </a:xfrm>
          <a:prstGeom prst="straightConnector1">
            <a:avLst/>
          </a:prstGeom>
          <a:ln w="127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E46A686-4FDE-8F42-A3A7-823725F126B9}"/>
              </a:ext>
            </a:extLst>
          </p:cNvPr>
          <p:cNvSpPr txBox="1"/>
          <p:nvPr/>
        </p:nvSpPr>
        <p:spPr>
          <a:xfrm>
            <a:off x="1725890" y="4395776"/>
            <a:ext cx="342900" cy="261610"/>
          </a:xfrm>
          <a:prstGeom prst="rect">
            <a:avLst/>
          </a:prstGeom>
          <a:noFill/>
        </p:spPr>
        <p:txBody>
          <a:bodyPr wrap="square" rtlCol="0">
            <a:spAutoFit/>
          </a:bodyPr>
          <a:lstStyle/>
          <a:p>
            <a:r>
              <a:rPr lang="en-US" sz="1100" dirty="0"/>
              <a:t>t</a:t>
            </a:r>
            <a:r>
              <a:rPr lang="en-US" sz="1100" baseline="-25000" dirty="0"/>
              <a:t>0</a:t>
            </a:r>
          </a:p>
        </p:txBody>
      </p:sp>
      <p:sp>
        <p:nvSpPr>
          <p:cNvPr id="19" name="TextBox 18">
            <a:extLst>
              <a:ext uri="{FF2B5EF4-FFF2-40B4-BE49-F238E27FC236}">
                <a16:creationId xmlns:a16="http://schemas.microsoft.com/office/drawing/2014/main" id="{538C3141-0749-4E4A-8864-80F91B2D9BE5}"/>
              </a:ext>
            </a:extLst>
          </p:cNvPr>
          <p:cNvSpPr txBox="1"/>
          <p:nvPr/>
        </p:nvSpPr>
        <p:spPr>
          <a:xfrm>
            <a:off x="4572000" y="4366682"/>
            <a:ext cx="342900" cy="261610"/>
          </a:xfrm>
          <a:prstGeom prst="rect">
            <a:avLst/>
          </a:prstGeom>
          <a:noFill/>
        </p:spPr>
        <p:txBody>
          <a:bodyPr wrap="square" rtlCol="0">
            <a:spAutoFit/>
          </a:bodyPr>
          <a:lstStyle/>
          <a:p>
            <a:r>
              <a:rPr lang="en-US" sz="1100" dirty="0"/>
              <a:t>t</a:t>
            </a:r>
            <a:r>
              <a:rPr lang="en-US" sz="1100" baseline="-25000" dirty="0"/>
              <a:t>1</a:t>
            </a:r>
          </a:p>
        </p:txBody>
      </p:sp>
      <p:sp>
        <p:nvSpPr>
          <p:cNvPr id="20" name="TextBox 19">
            <a:extLst>
              <a:ext uri="{FF2B5EF4-FFF2-40B4-BE49-F238E27FC236}">
                <a16:creationId xmlns:a16="http://schemas.microsoft.com/office/drawing/2014/main" id="{7F79F4C0-84B9-184A-BBEE-450C929A40D9}"/>
              </a:ext>
            </a:extLst>
          </p:cNvPr>
          <p:cNvSpPr txBox="1"/>
          <p:nvPr/>
        </p:nvSpPr>
        <p:spPr>
          <a:xfrm>
            <a:off x="7326803" y="4366682"/>
            <a:ext cx="342900" cy="261610"/>
          </a:xfrm>
          <a:prstGeom prst="rect">
            <a:avLst/>
          </a:prstGeom>
          <a:noFill/>
        </p:spPr>
        <p:txBody>
          <a:bodyPr wrap="square" rtlCol="0">
            <a:spAutoFit/>
          </a:bodyPr>
          <a:lstStyle/>
          <a:p>
            <a:r>
              <a:rPr lang="en-US" sz="1100" dirty="0"/>
              <a:t>t</a:t>
            </a:r>
            <a:r>
              <a:rPr lang="en-US" sz="1100" baseline="-25000" dirty="0"/>
              <a:t>2</a:t>
            </a:r>
          </a:p>
        </p:txBody>
      </p:sp>
      <p:sp>
        <p:nvSpPr>
          <p:cNvPr id="21" name="Oval 20">
            <a:extLst>
              <a:ext uri="{FF2B5EF4-FFF2-40B4-BE49-F238E27FC236}">
                <a16:creationId xmlns:a16="http://schemas.microsoft.com/office/drawing/2014/main" id="{A9C7DAE9-5080-924E-8B03-546E901543A0}"/>
              </a:ext>
            </a:extLst>
          </p:cNvPr>
          <p:cNvSpPr/>
          <p:nvPr/>
        </p:nvSpPr>
        <p:spPr>
          <a:xfrm>
            <a:off x="1287969" y="1238239"/>
            <a:ext cx="1224717" cy="159801"/>
          </a:xfrm>
          <a:prstGeom prst="ellipse">
            <a:avLst/>
          </a:prstGeom>
          <a:ln w="6350"/>
        </p:spPr>
        <p:style>
          <a:lnRef idx="2">
            <a:schemeClr val="dk1"/>
          </a:lnRef>
          <a:fillRef idx="1">
            <a:schemeClr val="lt1"/>
          </a:fillRef>
          <a:effectRef idx="0">
            <a:schemeClr val="dk1"/>
          </a:effectRef>
          <a:fontRef idx="minor">
            <a:schemeClr val="dk1"/>
          </a:fontRef>
        </p:style>
        <p:txBody>
          <a:bodyPr rtlCol="0" anchor="ctr">
            <a:noAutofit/>
          </a:bodyPr>
          <a:lstStyle/>
          <a:p>
            <a:pPr algn="ctr"/>
            <a:r>
              <a:rPr lang="en-US" sz="700" dirty="0">
                <a:solidFill>
                  <a:schemeClr val="tx1"/>
                </a:solidFill>
              </a:rPr>
              <a:t>Data Access 2.0</a:t>
            </a:r>
          </a:p>
        </p:txBody>
      </p:sp>
      <p:sp>
        <p:nvSpPr>
          <p:cNvPr id="22" name="Oval 21">
            <a:extLst>
              <a:ext uri="{FF2B5EF4-FFF2-40B4-BE49-F238E27FC236}">
                <a16:creationId xmlns:a16="http://schemas.microsoft.com/office/drawing/2014/main" id="{27A908ED-F7E5-6146-BFEC-3642C283E711}"/>
              </a:ext>
            </a:extLst>
          </p:cNvPr>
          <p:cNvSpPr/>
          <p:nvPr/>
        </p:nvSpPr>
        <p:spPr>
          <a:xfrm>
            <a:off x="4082342" y="1238239"/>
            <a:ext cx="1224717" cy="159801"/>
          </a:xfrm>
          <a:prstGeom prst="ellipse">
            <a:avLst/>
          </a:prstGeom>
          <a:ln w="6350"/>
        </p:spPr>
        <p:style>
          <a:lnRef idx="2">
            <a:schemeClr val="dk1"/>
          </a:lnRef>
          <a:fillRef idx="1">
            <a:schemeClr val="lt1"/>
          </a:fillRef>
          <a:effectRef idx="0">
            <a:schemeClr val="dk1"/>
          </a:effectRef>
          <a:fontRef idx="minor">
            <a:schemeClr val="dk1"/>
          </a:fontRef>
        </p:style>
        <p:txBody>
          <a:bodyPr rtlCol="0" anchor="ctr">
            <a:noAutofit/>
          </a:bodyPr>
          <a:lstStyle/>
          <a:p>
            <a:pPr algn="ctr"/>
            <a:r>
              <a:rPr lang="en-US" sz="700" dirty="0">
                <a:solidFill>
                  <a:schemeClr val="tx1"/>
                </a:solidFill>
              </a:rPr>
              <a:t>Data Access 2.0</a:t>
            </a:r>
          </a:p>
        </p:txBody>
      </p:sp>
      <p:sp>
        <p:nvSpPr>
          <p:cNvPr id="23" name="&quot;No&quot; Symbol 22">
            <a:extLst>
              <a:ext uri="{FF2B5EF4-FFF2-40B4-BE49-F238E27FC236}">
                <a16:creationId xmlns:a16="http://schemas.microsoft.com/office/drawing/2014/main" id="{0E4C67A2-1BE1-9441-A3D8-70C9B3A82592}"/>
              </a:ext>
            </a:extLst>
          </p:cNvPr>
          <p:cNvSpPr/>
          <p:nvPr/>
        </p:nvSpPr>
        <p:spPr>
          <a:xfrm>
            <a:off x="4530695" y="1571087"/>
            <a:ext cx="274320" cy="274320"/>
          </a:xfrm>
          <a:prstGeom prst="noSmoking">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solidFill>
                <a:schemeClr val="tx1"/>
              </a:solidFill>
            </a:endParaRPr>
          </a:p>
        </p:txBody>
      </p:sp>
      <p:cxnSp>
        <p:nvCxnSpPr>
          <p:cNvPr id="25" name="Straight Arrow Connector 24">
            <a:extLst>
              <a:ext uri="{FF2B5EF4-FFF2-40B4-BE49-F238E27FC236}">
                <a16:creationId xmlns:a16="http://schemas.microsoft.com/office/drawing/2014/main" id="{B6E1845C-103B-AC44-A131-940F0006CB5C}"/>
              </a:ext>
            </a:extLst>
          </p:cNvPr>
          <p:cNvCxnSpPr>
            <a:cxnSpLocks/>
            <a:endCxn id="22" idx="4"/>
          </p:cNvCxnSpPr>
          <p:nvPr/>
        </p:nvCxnSpPr>
        <p:spPr>
          <a:xfrm flipV="1">
            <a:off x="4069644" y="1398040"/>
            <a:ext cx="625057" cy="294553"/>
          </a:xfrm>
          <a:prstGeom prst="straightConnector1">
            <a:avLst/>
          </a:prstGeom>
          <a:ln w="12700" cmpd="sng">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4ACAC6A-052A-CA47-AEED-FAC5DB659915}"/>
              </a:ext>
            </a:extLst>
          </p:cNvPr>
          <p:cNvCxnSpPr>
            <a:cxnSpLocks/>
            <a:stCxn id="22" idx="4"/>
          </p:cNvCxnSpPr>
          <p:nvPr/>
        </p:nvCxnSpPr>
        <p:spPr>
          <a:xfrm>
            <a:off x="4694701" y="1398040"/>
            <a:ext cx="571365" cy="318948"/>
          </a:xfrm>
          <a:prstGeom prst="straightConnector1">
            <a:avLst/>
          </a:prstGeom>
          <a:ln w="12700" cmpd="sng">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D11F67F-5542-B44E-BAC9-6431191191AA}"/>
              </a:ext>
            </a:extLst>
          </p:cNvPr>
          <p:cNvSpPr txBox="1"/>
          <p:nvPr/>
        </p:nvSpPr>
        <p:spPr>
          <a:xfrm>
            <a:off x="53703" y="3437995"/>
            <a:ext cx="1234266" cy="415498"/>
          </a:xfrm>
          <a:prstGeom prst="rect">
            <a:avLst/>
          </a:prstGeom>
          <a:noFill/>
        </p:spPr>
        <p:txBody>
          <a:bodyPr wrap="square" rtlCol="0">
            <a:spAutoFit/>
          </a:bodyPr>
          <a:lstStyle/>
          <a:p>
            <a:r>
              <a:rPr lang="en-US" sz="1050" dirty="0"/>
              <a:t>GET /data/access/…</a:t>
            </a:r>
          </a:p>
        </p:txBody>
      </p:sp>
      <p:pic>
        <p:nvPicPr>
          <p:cNvPr id="41" name="Content Placeholder 12">
            <a:extLst>
              <a:ext uri="{FF2B5EF4-FFF2-40B4-BE49-F238E27FC236}">
                <a16:creationId xmlns:a16="http://schemas.microsoft.com/office/drawing/2014/main" id="{AD75D1EB-2352-3F4C-B084-ACC78DAF633F}"/>
              </a:ext>
            </a:extLst>
          </p:cNvPr>
          <p:cNvPicPr>
            <a:picLocks noChangeAspect="1"/>
          </p:cNvPicPr>
          <p:nvPr/>
        </p:nvPicPr>
        <p:blipFill rotWithShape="1">
          <a:blip r:embed="rId3"/>
          <a:srcRect l="40563" t="3815" r="30751" b="19504"/>
          <a:stretch/>
        </p:blipFill>
        <p:spPr>
          <a:xfrm>
            <a:off x="6693313" y="1428369"/>
            <a:ext cx="1591519" cy="2841585"/>
          </a:xfrm>
          <a:prstGeom prst="rect">
            <a:avLst/>
          </a:prstGeom>
          <a:ln>
            <a:noFill/>
          </a:ln>
          <a:effectLst>
            <a:softEdge rad="112500"/>
          </a:effectLst>
        </p:spPr>
      </p:pic>
      <p:sp>
        <p:nvSpPr>
          <p:cNvPr id="42" name="TextBox 41">
            <a:extLst>
              <a:ext uri="{FF2B5EF4-FFF2-40B4-BE49-F238E27FC236}">
                <a16:creationId xmlns:a16="http://schemas.microsoft.com/office/drawing/2014/main" id="{75E2D2D2-3D34-8D4A-AE68-EB49A28F8D41}"/>
              </a:ext>
            </a:extLst>
          </p:cNvPr>
          <p:cNvSpPr txBox="1"/>
          <p:nvPr/>
        </p:nvSpPr>
        <p:spPr>
          <a:xfrm>
            <a:off x="5642447" y="3437995"/>
            <a:ext cx="1234266" cy="415498"/>
          </a:xfrm>
          <a:prstGeom prst="rect">
            <a:avLst/>
          </a:prstGeom>
          <a:noFill/>
        </p:spPr>
        <p:txBody>
          <a:bodyPr wrap="square" rtlCol="0">
            <a:spAutoFit/>
          </a:bodyPr>
          <a:lstStyle/>
          <a:p>
            <a:r>
              <a:rPr lang="en-US" sz="1050" dirty="0"/>
              <a:t>GET /data/access/…</a:t>
            </a:r>
          </a:p>
        </p:txBody>
      </p:sp>
      <p:sp>
        <p:nvSpPr>
          <p:cNvPr id="34" name="Oval 33">
            <a:extLst>
              <a:ext uri="{FF2B5EF4-FFF2-40B4-BE49-F238E27FC236}">
                <a16:creationId xmlns:a16="http://schemas.microsoft.com/office/drawing/2014/main" id="{4A6947CE-65D3-144E-93E6-B5795FEAB187}"/>
              </a:ext>
            </a:extLst>
          </p:cNvPr>
          <p:cNvSpPr/>
          <p:nvPr/>
        </p:nvSpPr>
        <p:spPr>
          <a:xfrm>
            <a:off x="7047418" y="1575914"/>
            <a:ext cx="901670" cy="282147"/>
          </a:xfrm>
          <a:prstGeom prst="ellipse">
            <a:avLst/>
          </a:prstGeom>
          <a:ln w="6350"/>
        </p:spPr>
        <p:style>
          <a:lnRef idx="2">
            <a:schemeClr val="dk1"/>
          </a:lnRef>
          <a:fillRef idx="1">
            <a:schemeClr val="lt1"/>
          </a:fillRef>
          <a:effectRef idx="0">
            <a:schemeClr val="dk1"/>
          </a:effectRef>
          <a:fontRef idx="minor">
            <a:schemeClr val="dk1"/>
          </a:fontRef>
        </p:style>
        <p:txBody>
          <a:bodyPr rtlCol="0" anchor="ctr">
            <a:noAutofit/>
          </a:bodyPr>
          <a:lstStyle/>
          <a:p>
            <a:pPr algn="ctr"/>
            <a:r>
              <a:rPr lang="en-US" sz="700" dirty="0">
                <a:solidFill>
                  <a:schemeClr val="tx1"/>
                </a:solidFill>
              </a:rPr>
              <a:t>Data Access 2.0</a:t>
            </a:r>
          </a:p>
        </p:txBody>
      </p:sp>
    </p:spTree>
    <p:custDataLst>
      <p:tags r:id="rId1"/>
    </p:custDataLst>
    <p:extLst>
      <p:ext uri="{BB962C8B-B14F-4D97-AF65-F5344CB8AC3E}">
        <p14:creationId xmlns:p14="http://schemas.microsoft.com/office/powerpoint/2010/main" val="198538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2" grpId="0" animBg="1"/>
      <p:bldP spid="23" grpId="0" animBg="1"/>
      <p:bldP spid="42" grpId="0"/>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133E950F-8F2D-0C4E-836D-E9AAB646BEA8}"/>
              </a:ext>
            </a:extLst>
          </p:cNvPr>
          <p:cNvPicPr>
            <a:picLocks noGrp="1" noChangeAspect="1"/>
          </p:cNvPicPr>
          <p:nvPr>
            <p:ph sz="quarter" idx="19"/>
          </p:nvPr>
        </p:nvPicPr>
        <p:blipFill>
          <a:blip r:embed="rId3"/>
          <a:stretch>
            <a:fillRect/>
          </a:stretch>
        </p:blipFill>
        <p:spPr>
          <a:xfrm>
            <a:off x="1960221" y="849183"/>
            <a:ext cx="5101638" cy="6637781"/>
          </a:xfrm>
        </p:spPr>
      </p:pic>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Search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55</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a:solidFill>
            <a:schemeClr val="bg1"/>
          </a:solidFill>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spTree>
    <p:custDataLst>
      <p:tags r:id="rId1"/>
    </p:custDataLst>
    <p:extLst>
      <p:ext uri="{BB962C8B-B14F-4D97-AF65-F5344CB8AC3E}">
        <p14:creationId xmlns:p14="http://schemas.microsoft.com/office/powerpoint/2010/main" val="228219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0.04259 L 0.00017 -0.64383 " pathEditMode="relative" rAng="0" ptsTypes="AA">
                                      <p:cBhvr>
                                        <p:cTn id="6" dur="2000" fill="hold"/>
                                        <p:tgtEl>
                                          <p:spTgt spid="14"/>
                                        </p:tgtEl>
                                        <p:attrNameLst>
                                          <p:attrName>ppt_x</p:attrName>
                                          <p:attrName>ppt_y</p:attrName>
                                        </p:attrNameLst>
                                      </p:cBhvr>
                                      <p:rCtr x="0" y="-34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p:cNvSpPr>
            <a:spLocks noGrp="1"/>
          </p:cNvSpPr>
          <p:nvPr>
            <p:ph type="title"/>
          </p:nvPr>
        </p:nvSpPr>
        <p:spPr/>
        <p:txBody>
          <a:bodyPr/>
          <a:lstStyle/>
          <a:p>
            <a:r>
              <a:rPr lang="en-US" dirty="0"/>
              <a:t>Architecture</a:t>
            </a:r>
          </a:p>
        </p:txBody>
      </p:sp>
      <p:sp>
        <p:nvSpPr>
          <p:cNvPr id="4" name="Text Placeholder 3"/>
          <p:cNvSpPr>
            <a:spLocks noGrp="1"/>
          </p:cNvSpPr>
          <p:nvPr>
            <p:ph type="body" sz="quarter" idx="14"/>
          </p:nvPr>
        </p:nvSpPr>
        <p:spPr/>
        <p:txBody>
          <a:bodyPr/>
          <a:lstStyle/>
          <a:p>
            <a:r>
              <a:rPr lang="en-US" dirty="0"/>
              <a:t>Data Access API</a:t>
            </a:r>
          </a:p>
        </p:txBody>
      </p:sp>
      <p:sp>
        <p:nvSpPr>
          <p:cNvPr id="9" name="Slide Number Placeholder 8">
            <a:extLst>
              <a:ext uri="{FF2B5EF4-FFF2-40B4-BE49-F238E27FC236}">
                <a16:creationId xmlns:a16="http://schemas.microsoft.com/office/drawing/2014/main" id="{B907A320-AE17-4D41-962E-82CE37BA3B27}"/>
              </a:ext>
            </a:extLst>
          </p:cNvPr>
          <p:cNvSpPr>
            <a:spLocks noGrp="1"/>
          </p:cNvSpPr>
          <p:nvPr>
            <p:ph type="sldNum" sz="quarter" idx="22"/>
          </p:nvPr>
        </p:nvSpPr>
        <p:spPr>
          <a:xfrm>
            <a:off x="7467600" y="4802823"/>
            <a:ext cx="586130" cy="272097"/>
          </a:xfrm>
        </p:spPr>
        <p:txBody>
          <a:bodyPr/>
          <a:lstStyle/>
          <a:p>
            <a:fld id="{C9336775-C238-4BA2-9145-769A49B582A0}" type="slidenum">
              <a:rPr lang="en-US" smtClean="0"/>
              <a:pPr/>
              <a:t>56</a:t>
            </a:fld>
            <a:endParaRPr lang="en-US" dirty="0"/>
          </a:p>
        </p:txBody>
      </p:sp>
      <p:sp>
        <p:nvSpPr>
          <p:cNvPr id="10" name="Footer Placeholder 9">
            <a:extLst>
              <a:ext uri="{FF2B5EF4-FFF2-40B4-BE49-F238E27FC236}">
                <a16:creationId xmlns:a16="http://schemas.microsoft.com/office/drawing/2014/main" id="{D9E73B36-9D9F-489B-BCD2-77D69007A2C2}"/>
              </a:ext>
            </a:extLst>
          </p:cNvPr>
          <p:cNvSpPr>
            <a:spLocks noGrp="1"/>
          </p:cNvSpPr>
          <p:nvPr>
            <p:ph type="ftr" sz="quarter" idx="21"/>
          </p:nvPr>
        </p:nvSpPr>
        <p:spPr>
          <a:xfrm>
            <a:off x="1676401" y="4802823"/>
            <a:ext cx="5791199" cy="274637"/>
          </a:xfrm>
        </p:spPr>
        <p:txBody>
          <a:bodyPr/>
          <a:lstStyle/>
          <a:p>
            <a:r>
              <a:rPr lang="en-US" dirty="0">
                <a:solidFill>
                  <a:schemeClr val="tx2"/>
                </a:solidFill>
              </a:rPr>
              <a:t>Ⓒ 2021 California Institute of Technology. Government sponsorship acknowledged.</a:t>
            </a:r>
          </a:p>
        </p:txBody>
      </p:sp>
      <p:sp>
        <p:nvSpPr>
          <p:cNvPr id="6" name="Date Placeholder 5"/>
          <p:cNvSpPr>
            <a:spLocks noGrp="1"/>
          </p:cNvSpPr>
          <p:nvPr>
            <p:ph type="dt" sz="half" idx="20"/>
          </p:nvPr>
        </p:nvSpPr>
        <p:spPr>
          <a:xfrm>
            <a:off x="253999" y="4802823"/>
            <a:ext cx="1422401" cy="274637"/>
          </a:xfrm>
        </p:spPr>
        <p:txBody>
          <a:bodyPr/>
          <a:lstStyle/>
          <a:p>
            <a:r>
              <a:rPr lang="en-US"/>
              <a:t>6/30/21</a:t>
            </a:r>
            <a:endParaRPr lang="en-US" dirty="0"/>
          </a:p>
        </p:txBody>
      </p:sp>
      <p:pic>
        <p:nvPicPr>
          <p:cNvPr id="12" name="Content Placeholder 11">
            <a:extLst>
              <a:ext uri="{FF2B5EF4-FFF2-40B4-BE49-F238E27FC236}">
                <a16:creationId xmlns:a16="http://schemas.microsoft.com/office/drawing/2014/main" id="{F56FCD47-3BCC-E349-9CF1-9954A7C91B7D}"/>
              </a:ext>
            </a:extLst>
          </p:cNvPr>
          <p:cNvPicPr>
            <a:picLocks noGrp="1" noChangeAspect="1"/>
          </p:cNvPicPr>
          <p:nvPr>
            <p:ph sz="quarter" idx="19"/>
          </p:nvPr>
        </p:nvPicPr>
        <p:blipFill>
          <a:blip r:embed="rId2"/>
          <a:stretch>
            <a:fillRect/>
          </a:stretch>
        </p:blipFill>
        <p:spPr>
          <a:xfrm>
            <a:off x="1314994" y="1107441"/>
            <a:ext cx="6392091" cy="3739792"/>
          </a:xfrm>
        </p:spPr>
      </p:pic>
    </p:spTree>
    <p:extLst>
      <p:ext uri="{BB962C8B-B14F-4D97-AF65-F5344CB8AC3E}">
        <p14:creationId xmlns:p14="http://schemas.microsoft.com/office/powerpoint/2010/main" val="219624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6/30/21</a:t>
            </a:r>
            <a:endParaRPr lang="en-US" dirty="0"/>
          </a:p>
        </p:txBody>
      </p:sp>
      <p:sp>
        <p:nvSpPr>
          <p:cNvPr id="3" name="Footer Placeholder 2"/>
          <p:cNvSpPr>
            <a:spLocks noGrp="1"/>
          </p:cNvSpPr>
          <p:nvPr>
            <p:ph type="ftr" sz="quarter" idx="11"/>
          </p:nvPr>
        </p:nvSpPr>
        <p:spPr/>
        <p:txBody>
          <a:bodyPr/>
          <a:lstStyle/>
          <a:p>
            <a:r>
              <a:rPr lang="en-US" dirty="0">
                <a:solidFill>
                  <a:schemeClr val="tx2"/>
                </a:solidFill>
              </a:rPr>
              <a:t>Ⓒ 2021 California Institute of Technology. Government sponsorship acknowledged.</a:t>
            </a:r>
          </a:p>
        </p:txBody>
      </p:sp>
      <p:sp>
        <p:nvSpPr>
          <p:cNvPr id="4" name="Slide Number Placeholder 3"/>
          <p:cNvSpPr>
            <a:spLocks noGrp="1"/>
          </p:cNvSpPr>
          <p:nvPr>
            <p:ph type="sldNum" sz="quarter" idx="12"/>
          </p:nvPr>
        </p:nvSpPr>
        <p:spPr/>
        <p:txBody>
          <a:bodyPr/>
          <a:lstStyle/>
          <a:p>
            <a:fld id="{0E0E1749-0B7E-403A-A9A7-95F2ED1F2891}" type="slidenum">
              <a:rPr lang="en-US" smtClean="0"/>
              <a:pPr/>
              <a:t>57</a:t>
            </a:fld>
            <a:endParaRPr lang="en-US" dirty="0"/>
          </a:p>
        </p:txBody>
      </p:sp>
    </p:spTree>
    <p:extLst>
      <p:ext uri="{BB962C8B-B14F-4D97-AF65-F5344CB8AC3E}">
        <p14:creationId xmlns:p14="http://schemas.microsoft.com/office/powerpoint/2010/main" val="594680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F2F33-31CD-6B40-A4D5-E5054CFA9E42}"/>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FAC427A-6275-DC44-981B-BA226A1DA29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E7445CA0-A7A2-E240-8CD7-F25811394C3C}"/>
              </a:ext>
            </a:extLst>
          </p:cNvPr>
          <p:cNvSpPr>
            <a:spLocks noGrp="1"/>
          </p:cNvSpPr>
          <p:nvPr>
            <p:ph type="body" sz="quarter" idx="14"/>
          </p:nvPr>
        </p:nvSpPr>
        <p:spPr/>
        <p:txBody>
          <a:bodyPr/>
          <a:lstStyle/>
          <a:p>
            <a:r>
              <a:rPr lang="en-US" dirty="0"/>
              <a:t>Existing backend architecture</a:t>
            </a:r>
          </a:p>
        </p:txBody>
      </p:sp>
      <p:sp>
        <p:nvSpPr>
          <p:cNvPr id="5" name="Content Placeholder 4">
            <a:extLst>
              <a:ext uri="{FF2B5EF4-FFF2-40B4-BE49-F238E27FC236}">
                <a16:creationId xmlns:a16="http://schemas.microsoft.com/office/drawing/2014/main" id="{7A41DDC3-543A-BC4B-94F3-D186467F9EF4}"/>
              </a:ext>
            </a:extLst>
          </p:cNvPr>
          <p:cNvSpPr>
            <a:spLocks noGrp="1"/>
          </p:cNvSpPr>
          <p:nvPr>
            <p:ph sz="quarter" idx="19"/>
          </p:nvPr>
        </p:nvSpPr>
        <p:spPr>
          <a:xfrm>
            <a:off x="253999" y="1279286"/>
            <a:ext cx="3787803" cy="1755907"/>
          </a:xfrm>
        </p:spPr>
        <p:txBody>
          <a:bodyPr/>
          <a:lstStyle/>
          <a:p>
            <a:r>
              <a:rPr lang="en-US" sz="1600" b="1" dirty="0"/>
              <a:t>Image Atlas</a:t>
            </a:r>
          </a:p>
          <a:p>
            <a:pPr lvl="1"/>
            <a:r>
              <a:rPr lang="en-US" sz="1400" dirty="0"/>
              <a:t>Primary tool for discovering data in IMG’s archives</a:t>
            </a:r>
          </a:p>
          <a:p>
            <a:pPr lvl="1"/>
            <a:r>
              <a:rPr lang="en-US" sz="1400" dirty="0"/>
              <a:t>JavaScript webapp running on-premises</a:t>
            </a:r>
          </a:p>
          <a:p>
            <a:pPr lvl="1"/>
            <a:r>
              <a:rPr lang="en-US" sz="1400" dirty="0"/>
              <a:t>Interacts directly with Apache </a:t>
            </a:r>
            <a:r>
              <a:rPr lang="en-US" sz="1400" dirty="0" err="1"/>
              <a:t>Solr</a:t>
            </a:r>
            <a:r>
              <a:rPr lang="en-US" sz="1400" dirty="0"/>
              <a:t> backend</a:t>
            </a:r>
          </a:p>
          <a:p>
            <a:r>
              <a:rPr lang="en-US" sz="1600" i="1" dirty="0">
                <a:solidFill>
                  <a:schemeClr val="bg2"/>
                </a:solidFill>
              </a:rPr>
              <a:t>Data access</a:t>
            </a:r>
          </a:p>
          <a:p>
            <a:r>
              <a:rPr lang="en-US" sz="1600" i="1" dirty="0">
                <a:solidFill>
                  <a:schemeClr val="bg2"/>
                </a:solidFill>
              </a:rPr>
              <a:t>Search</a:t>
            </a:r>
            <a:endParaRPr lang="en-US" sz="1600" b="1" dirty="0"/>
          </a:p>
        </p:txBody>
      </p:sp>
      <p:sp>
        <p:nvSpPr>
          <p:cNvPr id="6" name="Date Placeholder 5">
            <a:extLst>
              <a:ext uri="{FF2B5EF4-FFF2-40B4-BE49-F238E27FC236}">
                <a16:creationId xmlns:a16="http://schemas.microsoft.com/office/drawing/2014/main" id="{12C9DFC0-988D-574F-BF1C-DE00763C961A}"/>
              </a:ext>
            </a:extLst>
          </p:cNvPr>
          <p:cNvSpPr>
            <a:spLocks noGrp="1"/>
          </p:cNvSpPr>
          <p:nvPr>
            <p:ph type="dt" sz="half" idx="20"/>
          </p:nvPr>
        </p:nvSpPr>
        <p:spPr/>
        <p:txBody>
          <a:bodyPr/>
          <a:lstStyle/>
          <a:p>
            <a:r>
              <a:rPr lang="en-US"/>
              <a:t>6/30/21</a:t>
            </a:r>
            <a:endParaRPr lang="en-US" dirty="0"/>
          </a:p>
        </p:txBody>
      </p:sp>
      <p:sp>
        <p:nvSpPr>
          <p:cNvPr id="7" name="Footer Placeholder 6">
            <a:extLst>
              <a:ext uri="{FF2B5EF4-FFF2-40B4-BE49-F238E27FC236}">
                <a16:creationId xmlns:a16="http://schemas.microsoft.com/office/drawing/2014/main" id="{96436476-BB5D-0646-8FF1-98905760292C}"/>
              </a:ext>
            </a:extLst>
          </p:cNvPr>
          <p:cNvSpPr>
            <a:spLocks noGrp="1"/>
          </p:cNvSpPr>
          <p:nvPr>
            <p:ph type="ftr" sz="quarter" idx="21"/>
          </p:nvPr>
        </p:nvSpPr>
        <p:spPr/>
        <p:txBody>
          <a:bodyPr/>
          <a:lstStyle/>
          <a:p>
            <a:r>
              <a:rPr lang="en-US" dirty="0">
                <a:solidFill>
                  <a:schemeClr val="tx2"/>
                </a:solidFill>
              </a:rPr>
              <a:t>Ⓒ 2021 California Institute of Technology. Government sponsorship acknowledged.</a:t>
            </a:r>
          </a:p>
        </p:txBody>
      </p:sp>
      <p:sp>
        <p:nvSpPr>
          <p:cNvPr id="8" name="Slide Number Placeholder 7">
            <a:extLst>
              <a:ext uri="{FF2B5EF4-FFF2-40B4-BE49-F238E27FC236}">
                <a16:creationId xmlns:a16="http://schemas.microsoft.com/office/drawing/2014/main" id="{62F1CD03-7336-E546-9E4D-098E4A979937}"/>
              </a:ext>
            </a:extLst>
          </p:cNvPr>
          <p:cNvSpPr>
            <a:spLocks noGrp="1"/>
          </p:cNvSpPr>
          <p:nvPr>
            <p:ph type="sldNum" sz="quarter" idx="22"/>
          </p:nvPr>
        </p:nvSpPr>
        <p:spPr/>
        <p:txBody>
          <a:bodyPr/>
          <a:lstStyle/>
          <a:p>
            <a:fld id="{0E0E1749-0B7E-403A-A9A7-95F2ED1F2891}" type="slidenum">
              <a:rPr lang="en-US" smtClean="0"/>
              <a:pPr/>
              <a:t>6</a:t>
            </a:fld>
            <a:endParaRPr lang="en-US" dirty="0"/>
          </a:p>
        </p:txBody>
      </p:sp>
      <p:sp>
        <p:nvSpPr>
          <p:cNvPr id="16" name="TextBox 15">
            <a:extLst>
              <a:ext uri="{FF2B5EF4-FFF2-40B4-BE49-F238E27FC236}">
                <a16:creationId xmlns:a16="http://schemas.microsoft.com/office/drawing/2014/main" id="{24F4B170-BC44-4546-B12A-A543C570B04A}"/>
              </a:ext>
            </a:extLst>
          </p:cNvPr>
          <p:cNvSpPr txBox="1"/>
          <p:nvPr/>
        </p:nvSpPr>
        <p:spPr>
          <a:xfrm>
            <a:off x="424527" y="4052104"/>
            <a:ext cx="4147473" cy="369332"/>
          </a:xfrm>
          <a:prstGeom prst="rect">
            <a:avLst/>
          </a:prstGeom>
          <a:noFill/>
        </p:spPr>
        <p:txBody>
          <a:bodyPr wrap="square" rtlCol="0">
            <a:spAutoFit/>
          </a:bodyPr>
          <a:lstStyle/>
          <a:p>
            <a:r>
              <a:rPr lang="en-US" dirty="0">
                <a:hlinkClick r:id="rId2"/>
              </a:rPr>
              <a:t>https://</a:t>
            </a:r>
            <a:r>
              <a:rPr lang="en-US" dirty="0" err="1">
                <a:hlinkClick r:id="rId2"/>
              </a:rPr>
              <a:t>pds-imaging.jpl.nasa.gov</a:t>
            </a:r>
            <a:r>
              <a:rPr lang="en-US" dirty="0">
                <a:hlinkClick r:id="rId2"/>
              </a:rPr>
              <a:t>/search</a:t>
            </a:r>
            <a:endParaRPr lang="en-US" dirty="0"/>
          </a:p>
        </p:txBody>
      </p:sp>
      <p:pic>
        <p:nvPicPr>
          <p:cNvPr id="11" name="Picture 10">
            <a:extLst>
              <a:ext uri="{FF2B5EF4-FFF2-40B4-BE49-F238E27FC236}">
                <a16:creationId xmlns:a16="http://schemas.microsoft.com/office/drawing/2014/main" id="{CD8AE34A-8694-2C4A-A306-6C65D531AF73}"/>
              </a:ext>
            </a:extLst>
          </p:cNvPr>
          <p:cNvPicPr>
            <a:picLocks noChangeAspect="1"/>
          </p:cNvPicPr>
          <p:nvPr/>
        </p:nvPicPr>
        <p:blipFill>
          <a:blip r:embed="rId3"/>
          <a:stretch>
            <a:fillRect/>
          </a:stretch>
        </p:blipFill>
        <p:spPr>
          <a:xfrm>
            <a:off x="4511040" y="788789"/>
            <a:ext cx="3886657" cy="3342928"/>
          </a:xfrm>
          <a:prstGeom prst="rect">
            <a:avLst/>
          </a:prstGeom>
        </p:spPr>
      </p:pic>
    </p:spTree>
    <p:extLst>
      <p:ext uri="{BB962C8B-B14F-4D97-AF65-F5344CB8AC3E}">
        <p14:creationId xmlns:p14="http://schemas.microsoft.com/office/powerpoint/2010/main" val="2878856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F2F33-31CD-6B40-A4D5-E5054CFA9E42}"/>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FAC427A-6275-DC44-981B-BA226A1DA29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E7445CA0-A7A2-E240-8CD7-F25811394C3C}"/>
              </a:ext>
            </a:extLst>
          </p:cNvPr>
          <p:cNvSpPr>
            <a:spLocks noGrp="1"/>
          </p:cNvSpPr>
          <p:nvPr>
            <p:ph type="body" sz="quarter" idx="14"/>
          </p:nvPr>
        </p:nvSpPr>
        <p:spPr/>
        <p:txBody>
          <a:bodyPr/>
          <a:lstStyle/>
          <a:p>
            <a:r>
              <a:rPr lang="en-US" dirty="0"/>
              <a:t>Existing backend architecture</a:t>
            </a:r>
          </a:p>
        </p:txBody>
      </p:sp>
      <p:sp>
        <p:nvSpPr>
          <p:cNvPr id="5" name="Content Placeholder 4">
            <a:extLst>
              <a:ext uri="{FF2B5EF4-FFF2-40B4-BE49-F238E27FC236}">
                <a16:creationId xmlns:a16="http://schemas.microsoft.com/office/drawing/2014/main" id="{7A41DDC3-543A-BC4B-94F3-D186467F9EF4}"/>
              </a:ext>
            </a:extLst>
          </p:cNvPr>
          <p:cNvSpPr>
            <a:spLocks noGrp="1"/>
          </p:cNvSpPr>
          <p:nvPr>
            <p:ph sz="quarter" idx="19"/>
          </p:nvPr>
        </p:nvSpPr>
        <p:spPr>
          <a:xfrm>
            <a:off x="253999" y="1279286"/>
            <a:ext cx="3787803" cy="1755907"/>
          </a:xfrm>
        </p:spPr>
        <p:txBody>
          <a:bodyPr/>
          <a:lstStyle/>
          <a:p>
            <a:r>
              <a:rPr lang="en-US" sz="1600" i="1" dirty="0">
                <a:solidFill>
                  <a:schemeClr val="bg2"/>
                </a:solidFill>
              </a:rPr>
              <a:t>Image Atlas</a:t>
            </a:r>
          </a:p>
          <a:p>
            <a:r>
              <a:rPr lang="en-US" sz="1600" b="1" dirty="0"/>
              <a:t>Data access</a:t>
            </a:r>
          </a:p>
          <a:p>
            <a:pPr lvl="1"/>
            <a:r>
              <a:rPr lang="en-US" sz="1400" dirty="0"/>
              <a:t>Data products served over HTTPS</a:t>
            </a:r>
          </a:p>
          <a:p>
            <a:pPr lvl="1"/>
            <a:r>
              <a:rPr lang="en-US" sz="1400" dirty="0"/>
              <a:t>Simple HTML frontend rendering archives as they exist on disk</a:t>
            </a:r>
            <a:endParaRPr lang="en-US" sz="1600" b="1" dirty="0"/>
          </a:p>
          <a:p>
            <a:r>
              <a:rPr lang="en-US" sz="1600" i="1" dirty="0">
                <a:solidFill>
                  <a:schemeClr val="bg2"/>
                </a:solidFill>
              </a:rPr>
              <a:t>Search</a:t>
            </a:r>
            <a:endParaRPr lang="en-US" sz="1600" b="1" dirty="0"/>
          </a:p>
        </p:txBody>
      </p:sp>
      <p:sp>
        <p:nvSpPr>
          <p:cNvPr id="6" name="Date Placeholder 5">
            <a:extLst>
              <a:ext uri="{FF2B5EF4-FFF2-40B4-BE49-F238E27FC236}">
                <a16:creationId xmlns:a16="http://schemas.microsoft.com/office/drawing/2014/main" id="{12C9DFC0-988D-574F-BF1C-DE00763C961A}"/>
              </a:ext>
            </a:extLst>
          </p:cNvPr>
          <p:cNvSpPr>
            <a:spLocks noGrp="1"/>
          </p:cNvSpPr>
          <p:nvPr>
            <p:ph type="dt" sz="half" idx="20"/>
          </p:nvPr>
        </p:nvSpPr>
        <p:spPr/>
        <p:txBody>
          <a:bodyPr/>
          <a:lstStyle/>
          <a:p>
            <a:r>
              <a:rPr lang="en-US"/>
              <a:t>6/30/21</a:t>
            </a:r>
            <a:endParaRPr lang="en-US" dirty="0"/>
          </a:p>
        </p:txBody>
      </p:sp>
      <p:sp>
        <p:nvSpPr>
          <p:cNvPr id="7" name="Footer Placeholder 6">
            <a:extLst>
              <a:ext uri="{FF2B5EF4-FFF2-40B4-BE49-F238E27FC236}">
                <a16:creationId xmlns:a16="http://schemas.microsoft.com/office/drawing/2014/main" id="{96436476-BB5D-0646-8FF1-98905760292C}"/>
              </a:ext>
            </a:extLst>
          </p:cNvPr>
          <p:cNvSpPr>
            <a:spLocks noGrp="1"/>
          </p:cNvSpPr>
          <p:nvPr>
            <p:ph type="ftr" sz="quarter" idx="21"/>
          </p:nvPr>
        </p:nvSpPr>
        <p:spPr/>
        <p:txBody>
          <a:bodyPr/>
          <a:lstStyle/>
          <a:p>
            <a:r>
              <a:rPr lang="en-US" dirty="0">
                <a:solidFill>
                  <a:schemeClr val="tx2"/>
                </a:solidFill>
              </a:rPr>
              <a:t>Ⓒ 2021 California Institute of Technology. Government sponsorship acknowledged.</a:t>
            </a:r>
          </a:p>
        </p:txBody>
      </p:sp>
      <p:sp>
        <p:nvSpPr>
          <p:cNvPr id="8" name="Slide Number Placeholder 7">
            <a:extLst>
              <a:ext uri="{FF2B5EF4-FFF2-40B4-BE49-F238E27FC236}">
                <a16:creationId xmlns:a16="http://schemas.microsoft.com/office/drawing/2014/main" id="{62F1CD03-7336-E546-9E4D-098E4A979937}"/>
              </a:ext>
            </a:extLst>
          </p:cNvPr>
          <p:cNvSpPr>
            <a:spLocks noGrp="1"/>
          </p:cNvSpPr>
          <p:nvPr>
            <p:ph type="sldNum" sz="quarter" idx="22"/>
          </p:nvPr>
        </p:nvSpPr>
        <p:spPr/>
        <p:txBody>
          <a:bodyPr/>
          <a:lstStyle/>
          <a:p>
            <a:fld id="{0E0E1749-0B7E-403A-A9A7-95F2ED1F2891}" type="slidenum">
              <a:rPr lang="en-US" smtClean="0"/>
              <a:pPr/>
              <a:t>7</a:t>
            </a:fld>
            <a:endParaRPr lang="en-US" dirty="0"/>
          </a:p>
        </p:txBody>
      </p:sp>
      <p:sp>
        <p:nvSpPr>
          <p:cNvPr id="16" name="TextBox 15">
            <a:extLst>
              <a:ext uri="{FF2B5EF4-FFF2-40B4-BE49-F238E27FC236}">
                <a16:creationId xmlns:a16="http://schemas.microsoft.com/office/drawing/2014/main" id="{24F4B170-BC44-4546-B12A-A543C570B04A}"/>
              </a:ext>
            </a:extLst>
          </p:cNvPr>
          <p:cNvSpPr txBox="1"/>
          <p:nvPr/>
        </p:nvSpPr>
        <p:spPr>
          <a:xfrm>
            <a:off x="424527" y="4052104"/>
            <a:ext cx="4147473" cy="369332"/>
          </a:xfrm>
          <a:prstGeom prst="rect">
            <a:avLst/>
          </a:prstGeom>
          <a:noFill/>
        </p:spPr>
        <p:txBody>
          <a:bodyPr wrap="square" rtlCol="0">
            <a:spAutoFit/>
          </a:bodyPr>
          <a:lstStyle/>
          <a:p>
            <a:r>
              <a:rPr lang="en-US" dirty="0">
                <a:hlinkClick r:id="rId2"/>
              </a:rPr>
              <a:t>https://pds-imaging.jpl.nasa.gov/data</a:t>
            </a:r>
            <a:endParaRPr lang="en-US" dirty="0"/>
          </a:p>
        </p:txBody>
      </p:sp>
      <p:pic>
        <p:nvPicPr>
          <p:cNvPr id="10" name="Picture 9">
            <a:extLst>
              <a:ext uri="{FF2B5EF4-FFF2-40B4-BE49-F238E27FC236}">
                <a16:creationId xmlns:a16="http://schemas.microsoft.com/office/drawing/2014/main" id="{F13B36A9-3A8F-0F4A-8E4E-475DBAFBC437}"/>
              </a:ext>
            </a:extLst>
          </p:cNvPr>
          <p:cNvPicPr>
            <a:picLocks noChangeAspect="1"/>
          </p:cNvPicPr>
          <p:nvPr/>
        </p:nvPicPr>
        <p:blipFill>
          <a:blip r:embed="rId3"/>
          <a:stretch>
            <a:fillRect/>
          </a:stretch>
        </p:blipFill>
        <p:spPr>
          <a:xfrm>
            <a:off x="4433419" y="544949"/>
            <a:ext cx="4334661" cy="3440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947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F2F33-31CD-6B40-A4D5-E5054CFA9E42}"/>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FAC427A-6275-DC44-981B-BA226A1DA29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E7445CA0-A7A2-E240-8CD7-F25811394C3C}"/>
              </a:ext>
            </a:extLst>
          </p:cNvPr>
          <p:cNvSpPr>
            <a:spLocks noGrp="1"/>
          </p:cNvSpPr>
          <p:nvPr>
            <p:ph type="body" sz="quarter" idx="14"/>
          </p:nvPr>
        </p:nvSpPr>
        <p:spPr/>
        <p:txBody>
          <a:bodyPr/>
          <a:lstStyle/>
          <a:p>
            <a:r>
              <a:rPr lang="en-US" dirty="0"/>
              <a:t>Existing backend architecture</a:t>
            </a:r>
          </a:p>
        </p:txBody>
      </p:sp>
      <p:sp>
        <p:nvSpPr>
          <p:cNvPr id="5" name="Content Placeholder 4">
            <a:extLst>
              <a:ext uri="{FF2B5EF4-FFF2-40B4-BE49-F238E27FC236}">
                <a16:creationId xmlns:a16="http://schemas.microsoft.com/office/drawing/2014/main" id="{7A41DDC3-543A-BC4B-94F3-D186467F9EF4}"/>
              </a:ext>
            </a:extLst>
          </p:cNvPr>
          <p:cNvSpPr>
            <a:spLocks noGrp="1"/>
          </p:cNvSpPr>
          <p:nvPr>
            <p:ph sz="quarter" idx="19"/>
          </p:nvPr>
        </p:nvSpPr>
        <p:spPr>
          <a:xfrm>
            <a:off x="253999" y="1279286"/>
            <a:ext cx="3787803" cy="1755907"/>
          </a:xfrm>
        </p:spPr>
        <p:txBody>
          <a:bodyPr/>
          <a:lstStyle/>
          <a:p>
            <a:r>
              <a:rPr lang="en-US" sz="1600" i="1" dirty="0">
                <a:solidFill>
                  <a:schemeClr val="bg2"/>
                </a:solidFill>
              </a:rPr>
              <a:t>Image Atlas</a:t>
            </a:r>
          </a:p>
          <a:p>
            <a:r>
              <a:rPr lang="en-US" sz="1600" b="1" dirty="0"/>
              <a:t>Data access</a:t>
            </a:r>
          </a:p>
          <a:p>
            <a:pPr lvl="1"/>
            <a:r>
              <a:rPr lang="en-US" sz="1400" dirty="0"/>
              <a:t>Data products served over HTTPS</a:t>
            </a:r>
          </a:p>
          <a:p>
            <a:pPr lvl="1"/>
            <a:r>
              <a:rPr lang="en-US" sz="1400" dirty="0"/>
              <a:t>Simple HTML frontend rendering archives as they exist on disk</a:t>
            </a:r>
            <a:endParaRPr lang="en-US" sz="1600" b="1" dirty="0"/>
          </a:p>
          <a:p>
            <a:r>
              <a:rPr lang="en-US" sz="1600" i="1" dirty="0">
                <a:solidFill>
                  <a:schemeClr val="bg2"/>
                </a:solidFill>
              </a:rPr>
              <a:t>Search</a:t>
            </a:r>
            <a:endParaRPr lang="en-US" sz="1600" b="1" dirty="0"/>
          </a:p>
        </p:txBody>
      </p:sp>
      <p:sp>
        <p:nvSpPr>
          <p:cNvPr id="6" name="Date Placeholder 5">
            <a:extLst>
              <a:ext uri="{FF2B5EF4-FFF2-40B4-BE49-F238E27FC236}">
                <a16:creationId xmlns:a16="http://schemas.microsoft.com/office/drawing/2014/main" id="{12C9DFC0-988D-574F-BF1C-DE00763C961A}"/>
              </a:ext>
            </a:extLst>
          </p:cNvPr>
          <p:cNvSpPr>
            <a:spLocks noGrp="1"/>
          </p:cNvSpPr>
          <p:nvPr>
            <p:ph type="dt" sz="half" idx="20"/>
          </p:nvPr>
        </p:nvSpPr>
        <p:spPr/>
        <p:txBody>
          <a:bodyPr/>
          <a:lstStyle/>
          <a:p>
            <a:r>
              <a:rPr lang="en-US"/>
              <a:t>6/30/21</a:t>
            </a:r>
            <a:endParaRPr lang="en-US" dirty="0"/>
          </a:p>
        </p:txBody>
      </p:sp>
      <p:sp>
        <p:nvSpPr>
          <p:cNvPr id="7" name="Footer Placeholder 6">
            <a:extLst>
              <a:ext uri="{FF2B5EF4-FFF2-40B4-BE49-F238E27FC236}">
                <a16:creationId xmlns:a16="http://schemas.microsoft.com/office/drawing/2014/main" id="{96436476-BB5D-0646-8FF1-98905760292C}"/>
              </a:ext>
            </a:extLst>
          </p:cNvPr>
          <p:cNvSpPr>
            <a:spLocks noGrp="1"/>
          </p:cNvSpPr>
          <p:nvPr>
            <p:ph type="ftr" sz="quarter" idx="21"/>
          </p:nvPr>
        </p:nvSpPr>
        <p:spPr/>
        <p:txBody>
          <a:bodyPr/>
          <a:lstStyle/>
          <a:p>
            <a:r>
              <a:rPr lang="en-US" dirty="0">
                <a:solidFill>
                  <a:schemeClr val="tx2"/>
                </a:solidFill>
              </a:rPr>
              <a:t>Ⓒ 2021 California Institute of Technology. Government sponsorship acknowledged.</a:t>
            </a:r>
          </a:p>
        </p:txBody>
      </p:sp>
      <p:sp>
        <p:nvSpPr>
          <p:cNvPr id="8" name="Slide Number Placeholder 7">
            <a:extLst>
              <a:ext uri="{FF2B5EF4-FFF2-40B4-BE49-F238E27FC236}">
                <a16:creationId xmlns:a16="http://schemas.microsoft.com/office/drawing/2014/main" id="{62F1CD03-7336-E546-9E4D-098E4A979937}"/>
              </a:ext>
            </a:extLst>
          </p:cNvPr>
          <p:cNvSpPr>
            <a:spLocks noGrp="1"/>
          </p:cNvSpPr>
          <p:nvPr>
            <p:ph type="sldNum" sz="quarter" idx="22"/>
          </p:nvPr>
        </p:nvSpPr>
        <p:spPr/>
        <p:txBody>
          <a:bodyPr/>
          <a:lstStyle/>
          <a:p>
            <a:fld id="{0E0E1749-0B7E-403A-A9A7-95F2ED1F2891}" type="slidenum">
              <a:rPr lang="en-US" smtClean="0"/>
              <a:pPr/>
              <a:t>8</a:t>
            </a:fld>
            <a:endParaRPr lang="en-US" dirty="0"/>
          </a:p>
        </p:txBody>
      </p:sp>
      <p:sp>
        <p:nvSpPr>
          <p:cNvPr id="16" name="TextBox 15">
            <a:extLst>
              <a:ext uri="{FF2B5EF4-FFF2-40B4-BE49-F238E27FC236}">
                <a16:creationId xmlns:a16="http://schemas.microsoft.com/office/drawing/2014/main" id="{24F4B170-BC44-4546-B12A-A543C570B04A}"/>
              </a:ext>
            </a:extLst>
          </p:cNvPr>
          <p:cNvSpPr txBox="1"/>
          <p:nvPr/>
        </p:nvSpPr>
        <p:spPr>
          <a:xfrm>
            <a:off x="424527" y="4052104"/>
            <a:ext cx="4147473" cy="369332"/>
          </a:xfrm>
          <a:prstGeom prst="rect">
            <a:avLst/>
          </a:prstGeom>
          <a:noFill/>
        </p:spPr>
        <p:txBody>
          <a:bodyPr wrap="square" rtlCol="0">
            <a:spAutoFit/>
          </a:bodyPr>
          <a:lstStyle/>
          <a:p>
            <a:r>
              <a:rPr lang="en-US" dirty="0">
                <a:hlinkClick r:id="rId2"/>
              </a:rPr>
              <a:t>https://pds-imaging.jpl.nasa.gov/data</a:t>
            </a:r>
            <a:endParaRPr lang="en-US" dirty="0"/>
          </a:p>
        </p:txBody>
      </p:sp>
      <p:pic>
        <p:nvPicPr>
          <p:cNvPr id="11" name="Picture 10">
            <a:extLst>
              <a:ext uri="{FF2B5EF4-FFF2-40B4-BE49-F238E27FC236}">
                <a16:creationId xmlns:a16="http://schemas.microsoft.com/office/drawing/2014/main" id="{35311CE7-6809-5946-B4AC-9CC0D9F6EF71}"/>
              </a:ext>
            </a:extLst>
          </p:cNvPr>
          <p:cNvPicPr>
            <a:picLocks noChangeAspect="1"/>
          </p:cNvPicPr>
          <p:nvPr/>
        </p:nvPicPr>
        <p:blipFill>
          <a:blip r:embed="rId3"/>
          <a:stretch>
            <a:fillRect/>
          </a:stretch>
        </p:blipFill>
        <p:spPr>
          <a:xfrm>
            <a:off x="4572000" y="930747"/>
            <a:ext cx="3816206" cy="3102694"/>
          </a:xfrm>
          <a:prstGeom prst="rect">
            <a:avLst/>
          </a:prstGeom>
        </p:spPr>
      </p:pic>
    </p:spTree>
    <p:extLst>
      <p:ext uri="{BB962C8B-B14F-4D97-AF65-F5344CB8AC3E}">
        <p14:creationId xmlns:p14="http://schemas.microsoft.com/office/powerpoint/2010/main" val="2640020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F2F33-31CD-6B40-A4D5-E5054CFA9E42}"/>
              </a:ext>
            </a:extLst>
          </p:cNvPr>
          <p:cNvSpPr>
            <a:spLocks noGrp="1"/>
          </p:cNvSpPr>
          <p:nvPr>
            <p:ph type="body" sz="quarter" idx="17"/>
          </p:nvPr>
        </p:nvSpPr>
        <p:spPr/>
        <p:txBody>
          <a:bodyPr/>
          <a:lstStyle/>
          <a:p>
            <a:r>
              <a:rPr lang="en-US" dirty="0"/>
              <a:t>5</a:t>
            </a:r>
            <a:r>
              <a:rPr lang="en-US" baseline="30000" dirty="0"/>
              <a:t>th</a:t>
            </a:r>
            <a:r>
              <a:rPr lang="en-US" dirty="0"/>
              <a:t> Planetary Data Workshop &amp; 2</a:t>
            </a:r>
            <a:r>
              <a:rPr lang="en-US" baseline="30000" dirty="0"/>
              <a:t>nd</a:t>
            </a:r>
            <a:r>
              <a:rPr lang="en-US" dirty="0"/>
              <a:t> Planetary Science Informatics and Data Analytics Meeting</a:t>
            </a:r>
          </a:p>
          <a:p>
            <a:endParaRPr lang="en-US" dirty="0"/>
          </a:p>
        </p:txBody>
      </p:sp>
      <p:sp>
        <p:nvSpPr>
          <p:cNvPr id="3" name="Title 2">
            <a:extLst>
              <a:ext uri="{FF2B5EF4-FFF2-40B4-BE49-F238E27FC236}">
                <a16:creationId xmlns:a16="http://schemas.microsoft.com/office/drawing/2014/main" id="{FFAC427A-6275-DC44-981B-BA226A1DA29E}"/>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E7445CA0-A7A2-E240-8CD7-F25811394C3C}"/>
              </a:ext>
            </a:extLst>
          </p:cNvPr>
          <p:cNvSpPr>
            <a:spLocks noGrp="1"/>
          </p:cNvSpPr>
          <p:nvPr>
            <p:ph type="body" sz="quarter" idx="14"/>
          </p:nvPr>
        </p:nvSpPr>
        <p:spPr/>
        <p:txBody>
          <a:bodyPr/>
          <a:lstStyle/>
          <a:p>
            <a:r>
              <a:rPr lang="en-US" dirty="0"/>
              <a:t>Existing backend architecture</a:t>
            </a:r>
          </a:p>
        </p:txBody>
      </p:sp>
      <p:sp>
        <p:nvSpPr>
          <p:cNvPr id="5" name="Content Placeholder 4">
            <a:extLst>
              <a:ext uri="{FF2B5EF4-FFF2-40B4-BE49-F238E27FC236}">
                <a16:creationId xmlns:a16="http://schemas.microsoft.com/office/drawing/2014/main" id="{7A41DDC3-543A-BC4B-94F3-D186467F9EF4}"/>
              </a:ext>
            </a:extLst>
          </p:cNvPr>
          <p:cNvSpPr>
            <a:spLocks noGrp="1"/>
          </p:cNvSpPr>
          <p:nvPr>
            <p:ph sz="quarter" idx="19"/>
          </p:nvPr>
        </p:nvSpPr>
        <p:spPr>
          <a:xfrm>
            <a:off x="253999" y="1279286"/>
            <a:ext cx="3787803" cy="1755907"/>
          </a:xfrm>
        </p:spPr>
        <p:txBody>
          <a:bodyPr/>
          <a:lstStyle/>
          <a:p>
            <a:r>
              <a:rPr lang="en-US" sz="1600" i="1" dirty="0">
                <a:solidFill>
                  <a:schemeClr val="bg2"/>
                </a:solidFill>
              </a:rPr>
              <a:t>Image Atlas</a:t>
            </a:r>
          </a:p>
          <a:p>
            <a:r>
              <a:rPr lang="en-US" sz="1600" i="1" dirty="0">
                <a:solidFill>
                  <a:schemeClr val="bg2"/>
                </a:solidFill>
              </a:rPr>
              <a:t>Data access</a:t>
            </a:r>
          </a:p>
          <a:p>
            <a:r>
              <a:rPr lang="en-US" sz="1600" b="1" dirty="0"/>
              <a:t>Search</a:t>
            </a:r>
          </a:p>
          <a:p>
            <a:pPr lvl="1"/>
            <a:r>
              <a:rPr lang="en-US" sz="1400" dirty="0" err="1"/>
              <a:t>Solr</a:t>
            </a:r>
            <a:r>
              <a:rPr lang="en-US" sz="1400" dirty="0"/>
              <a:t> endpoint exposed to internet</a:t>
            </a:r>
          </a:p>
          <a:p>
            <a:pPr lvl="1"/>
            <a:r>
              <a:rPr lang="en-US" sz="1400" dirty="0"/>
              <a:t>Powerful functionality</a:t>
            </a:r>
          </a:p>
          <a:p>
            <a:pPr lvl="1"/>
            <a:r>
              <a:rPr lang="en-US" sz="1400" dirty="0"/>
              <a:t>Diverse content indexed</a:t>
            </a:r>
          </a:p>
          <a:p>
            <a:pPr lvl="2"/>
            <a:r>
              <a:rPr lang="en-US" sz="1200" dirty="0"/>
              <a:t>40+ million PDS labels</a:t>
            </a:r>
          </a:p>
          <a:p>
            <a:pPr lvl="2"/>
            <a:r>
              <a:rPr lang="en-US" sz="1200" dirty="0"/>
              <a:t>“Common” metadata</a:t>
            </a:r>
          </a:p>
          <a:p>
            <a:pPr lvl="2"/>
            <a:r>
              <a:rPr lang="en-US" sz="1200" dirty="0"/>
              <a:t>Machine-learning enhanced metadata</a:t>
            </a:r>
          </a:p>
        </p:txBody>
      </p:sp>
      <p:sp>
        <p:nvSpPr>
          <p:cNvPr id="6" name="Date Placeholder 5">
            <a:extLst>
              <a:ext uri="{FF2B5EF4-FFF2-40B4-BE49-F238E27FC236}">
                <a16:creationId xmlns:a16="http://schemas.microsoft.com/office/drawing/2014/main" id="{12C9DFC0-988D-574F-BF1C-DE00763C961A}"/>
              </a:ext>
            </a:extLst>
          </p:cNvPr>
          <p:cNvSpPr>
            <a:spLocks noGrp="1"/>
          </p:cNvSpPr>
          <p:nvPr>
            <p:ph type="dt" sz="half" idx="20"/>
          </p:nvPr>
        </p:nvSpPr>
        <p:spPr/>
        <p:txBody>
          <a:bodyPr/>
          <a:lstStyle/>
          <a:p>
            <a:r>
              <a:rPr lang="en-US"/>
              <a:t>6/30/21</a:t>
            </a:r>
            <a:endParaRPr lang="en-US" dirty="0"/>
          </a:p>
        </p:txBody>
      </p:sp>
      <p:sp>
        <p:nvSpPr>
          <p:cNvPr id="7" name="Footer Placeholder 6">
            <a:extLst>
              <a:ext uri="{FF2B5EF4-FFF2-40B4-BE49-F238E27FC236}">
                <a16:creationId xmlns:a16="http://schemas.microsoft.com/office/drawing/2014/main" id="{96436476-BB5D-0646-8FF1-98905760292C}"/>
              </a:ext>
            </a:extLst>
          </p:cNvPr>
          <p:cNvSpPr>
            <a:spLocks noGrp="1"/>
          </p:cNvSpPr>
          <p:nvPr>
            <p:ph type="ftr" sz="quarter" idx="21"/>
          </p:nvPr>
        </p:nvSpPr>
        <p:spPr/>
        <p:txBody>
          <a:bodyPr/>
          <a:lstStyle/>
          <a:p>
            <a:r>
              <a:rPr lang="en-US" dirty="0">
                <a:solidFill>
                  <a:schemeClr val="tx2"/>
                </a:solidFill>
              </a:rPr>
              <a:t>Ⓒ 2021 California Institute of Technology. Government sponsorship acknowledged.</a:t>
            </a:r>
          </a:p>
        </p:txBody>
      </p:sp>
      <p:sp>
        <p:nvSpPr>
          <p:cNvPr id="8" name="Slide Number Placeholder 7">
            <a:extLst>
              <a:ext uri="{FF2B5EF4-FFF2-40B4-BE49-F238E27FC236}">
                <a16:creationId xmlns:a16="http://schemas.microsoft.com/office/drawing/2014/main" id="{62F1CD03-7336-E546-9E4D-098E4A979937}"/>
              </a:ext>
            </a:extLst>
          </p:cNvPr>
          <p:cNvSpPr>
            <a:spLocks noGrp="1"/>
          </p:cNvSpPr>
          <p:nvPr>
            <p:ph type="sldNum" sz="quarter" idx="22"/>
          </p:nvPr>
        </p:nvSpPr>
        <p:spPr/>
        <p:txBody>
          <a:bodyPr/>
          <a:lstStyle/>
          <a:p>
            <a:fld id="{0E0E1749-0B7E-403A-A9A7-95F2ED1F2891}" type="slidenum">
              <a:rPr lang="en-US" smtClean="0"/>
              <a:pPr/>
              <a:t>9</a:t>
            </a:fld>
            <a:endParaRPr lang="en-US" dirty="0"/>
          </a:p>
        </p:txBody>
      </p:sp>
      <p:sp>
        <p:nvSpPr>
          <p:cNvPr id="16" name="TextBox 15">
            <a:extLst>
              <a:ext uri="{FF2B5EF4-FFF2-40B4-BE49-F238E27FC236}">
                <a16:creationId xmlns:a16="http://schemas.microsoft.com/office/drawing/2014/main" id="{24F4B170-BC44-4546-B12A-A543C570B04A}"/>
              </a:ext>
            </a:extLst>
          </p:cNvPr>
          <p:cNvSpPr txBox="1"/>
          <p:nvPr/>
        </p:nvSpPr>
        <p:spPr>
          <a:xfrm>
            <a:off x="424527" y="4052104"/>
            <a:ext cx="4147473" cy="369332"/>
          </a:xfrm>
          <a:prstGeom prst="rect">
            <a:avLst/>
          </a:prstGeom>
          <a:noFill/>
        </p:spPr>
        <p:txBody>
          <a:bodyPr wrap="square" rtlCol="0">
            <a:spAutoFit/>
          </a:bodyPr>
          <a:lstStyle/>
          <a:p>
            <a:r>
              <a:rPr lang="en-US" dirty="0">
                <a:hlinkClick r:id="rId2"/>
              </a:rPr>
              <a:t>https://pds-imaging.jpl.nasa.gov/solr</a:t>
            </a:r>
            <a:endParaRPr lang="en-US" dirty="0"/>
          </a:p>
        </p:txBody>
      </p:sp>
      <p:pic>
        <p:nvPicPr>
          <p:cNvPr id="10" name="Picture 9">
            <a:extLst>
              <a:ext uri="{FF2B5EF4-FFF2-40B4-BE49-F238E27FC236}">
                <a16:creationId xmlns:a16="http://schemas.microsoft.com/office/drawing/2014/main" id="{CE920635-8E3F-2C42-9128-B3E142175665}"/>
              </a:ext>
            </a:extLst>
          </p:cNvPr>
          <p:cNvPicPr>
            <a:picLocks noChangeAspect="1"/>
          </p:cNvPicPr>
          <p:nvPr/>
        </p:nvPicPr>
        <p:blipFill>
          <a:blip r:embed="rId3"/>
          <a:stretch>
            <a:fillRect/>
          </a:stretch>
        </p:blipFill>
        <p:spPr>
          <a:xfrm>
            <a:off x="4444054" y="757179"/>
            <a:ext cx="4062983" cy="3176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04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8.6|8.5|11.5"/>
</p:tagLst>
</file>

<file path=ppt/tags/tag11.xml><?xml version="1.0" encoding="utf-8"?>
<p:tagLst xmlns:a="http://schemas.openxmlformats.org/drawingml/2006/main" xmlns:r="http://schemas.openxmlformats.org/officeDocument/2006/relationships" xmlns:p="http://schemas.openxmlformats.org/presentationml/2006/main">
  <p:tag name="TIMING" val="|6.2|3.4|3.3|6"/>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TIMING" val="|1.5|28|21.8|23.8"/>
</p:tagLst>
</file>

<file path=ppt/tags/tag14.xml><?xml version="1.0" encoding="utf-8"?>
<p:tagLst xmlns:a="http://schemas.openxmlformats.org/drawingml/2006/main" xmlns:r="http://schemas.openxmlformats.org/officeDocument/2006/relationships" xmlns:p="http://schemas.openxmlformats.org/presentationml/2006/main">
  <p:tag name="TIMING" val="|29.5|6.7|8.3"/>
</p:tagLst>
</file>

<file path=ppt/tags/tag15.xml><?xml version="1.0" encoding="utf-8"?>
<p:tagLst xmlns:a="http://schemas.openxmlformats.org/drawingml/2006/main" xmlns:r="http://schemas.openxmlformats.org/officeDocument/2006/relationships" xmlns:p="http://schemas.openxmlformats.org/presentationml/2006/main">
  <p:tag name="TIMING" val="|2.7|1.2"/>
</p:tagLst>
</file>

<file path=ppt/tags/tag16.xml><?xml version="1.0" encoding="utf-8"?>
<p:tagLst xmlns:a="http://schemas.openxmlformats.org/drawingml/2006/main" xmlns:r="http://schemas.openxmlformats.org/officeDocument/2006/relationships" xmlns:p="http://schemas.openxmlformats.org/presentationml/2006/main">
  <p:tag name="TIMING" val="|7.1|3.7|7.8|3.3|15"/>
</p:tagLst>
</file>

<file path=ppt/tags/tag17.xml><?xml version="1.0" encoding="utf-8"?>
<p:tagLst xmlns:a="http://schemas.openxmlformats.org/drawingml/2006/main" xmlns:r="http://schemas.openxmlformats.org/officeDocument/2006/relationships" xmlns:p="http://schemas.openxmlformats.org/presentationml/2006/main">
  <p:tag name="TIMING" val="|0.1"/>
</p:tagLst>
</file>

<file path=ppt/tags/tag18.xml><?xml version="1.0" encoding="utf-8"?>
<p:tagLst xmlns:a="http://schemas.openxmlformats.org/drawingml/2006/main" xmlns:r="http://schemas.openxmlformats.org/officeDocument/2006/relationships" xmlns:p="http://schemas.openxmlformats.org/presentationml/2006/main">
  <p:tag name="TIMING" val="|14.3|12.8|23.1"/>
</p:tagLst>
</file>

<file path=ppt/tags/tag19.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20.xml><?xml version="1.0" encoding="utf-8"?>
<p:tagLst xmlns:a="http://schemas.openxmlformats.org/drawingml/2006/main" xmlns:r="http://schemas.openxmlformats.org/officeDocument/2006/relationships" xmlns:p="http://schemas.openxmlformats.org/presentationml/2006/main">
  <p:tag name="TIMING" val="|29.3|17.2"/>
</p:tagLst>
</file>

<file path=ppt/tags/tag21.xml><?xml version="1.0" encoding="utf-8"?>
<p:tagLst xmlns:a="http://schemas.openxmlformats.org/drawingml/2006/main" xmlns:r="http://schemas.openxmlformats.org/officeDocument/2006/relationships" xmlns:p="http://schemas.openxmlformats.org/presentationml/2006/main">
  <p:tag name="TIMING" val="|1.8"/>
</p:tagLst>
</file>

<file path=ppt/tags/tag22.xml><?xml version="1.0" encoding="utf-8"?>
<p:tagLst xmlns:a="http://schemas.openxmlformats.org/drawingml/2006/main" xmlns:r="http://schemas.openxmlformats.org/officeDocument/2006/relationships" xmlns:p="http://schemas.openxmlformats.org/presentationml/2006/main">
  <p:tag name="TIMING" val="|9.2|15.1"/>
</p:tagLst>
</file>

<file path=ppt/tags/tag23.xml><?xml version="1.0" encoding="utf-8"?>
<p:tagLst xmlns:a="http://schemas.openxmlformats.org/drawingml/2006/main" xmlns:r="http://schemas.openxmlformats.org/officeDocument/2006/relationships" xmlns:p="http://schemas.openxmlformats.org/presentationml/2006/main">
  <p:tag name="TIMING" val="|2"/>
</p:tagLst>
</file>

<file path=ppt/tags/tag3.xml><?xml version="1.0" encoding="utf-8"?>
<p:tagLst xmlns:a="http://schemas.openxmlformats.org/drawingml/2006/main" xmlns:r="http://schemas.openxmlformats.org/officeDocument/2006/relationships" xmlns:p="http://schemas.openxmlformats.org/presentationml/2006/main">
  <p:tag name="TIMING" val="|13.8|2.5|2.2|4.5"/>
</p:tagLst>
</file>

<file path=ppt/tags/tag4.xml><?xml version="1.0" encoding="utf-8"?>
<p:tagLst xmlns:a="http://schemas.openxmlformats.org/drawingml/2006/main" xmlns:r="http://schemas.openxmlformats.org/officeDocument/2006/relationships" xmlns:p="http://schemas.openxmlformats.org/presentationml/2006/main">
  <p:tag name="TIMING" val="|55.5|26.3|33.9|22.5|30.7"/>
</p:tagLst>
</file>

<file path=ppt/tags/tag5.xml><?xml version="1.0" encoding="utf-8"?>
<p:tagLst xmlns:a="http://schemas.openxmlformats.org/drawingml/2006/main" xmlns:r="http://schemas.openxmlformats.org/officeDocument/2006/relationships" xmlns:p="http://schemas.openxmlformats.org/presentationml/2006/main">
  <p:tag name="TIMING" val="|25.5|5.7|14.6|4.5"/>
</p:tagLst>
</file>

<file path=ppt/tags/tag6.xml><?xml version="1.0" encoding="utf-8"?>
<p:tagLst xmlns:a="http://schemas.openxmlformats.org/drawingml/2006/main" xmlns:r="http://schemas.openxmlformats.org/officeDocument/2006/relationships" xmlns:p="http://schemas.openxmlformats.org/presentationml/2006/main">
  <p:tag name="TIMING" val="|10.7|10|22.6"/>
</p:tagLst>
</file>

<file path=ppt/tags/tag7.xml><?xml version="1.0" encoding="utf-8"?>
<p:tagLst xmlns:a="http://schemas.openxmlformats.org/drawingml/2006/main" xmlns:r="http://schemas.openxmlformats.org/officeDocument/2006/relationships" xmlns:p="http://schemas.openxmlformats.org/presentationml/2006/main">
  <p:tag name="TIMING" val="|19|11.3"/>
</p:tagLst>
</file>

<file path=ppt/tags/tag8.xml><?xml version="1.0" encoding="utf-8"?>
<p:tagLst xmlns:a="http://schemas.openxmlformats.org/drawingml/2006/main" xmlns:r="http://schemas.openxmlformats.org/officeDocument/2006/relationships" xmlns:p="http://schemas.openxmlformats.org/presentationml/2006/main">
  <p:tag name="TIMING" val="|6.5|9.1|3.5|7"/>
</p:tagLst>
</file>

<file path=ppt/tags/tag9.xml><?xml version="1.0" encoding="utf-8"?>
<p:tagLst xmlns:a="http://schemas.openxmlformats.org/drawingml/2006/main" xmlns:r="http://schemas.openxmlformats.org/officeDocument/2006/relationships" xmlns:p="http://schemas.openxmlformats.org/presentationml/2006/main">
  <p:tag name="TIMING" val="|21.8"/>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ASAjpl-Black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2"/>
          </a:solidFill>
          <a:headEnd type="arrow"/>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14632</TotalTime>
  <Words>3311</Words>
  <Application>Microsoft Macintosh PowerPoint</Application>
  <PresentationFormat>On-screen Show (16:9)</PresentationFormat>
  <Paragraphs>569</Paragraphs>
  <Slides>57</Slides>
  <Notes>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57</vt:i4>
      </vt:variant>
    </vt:vector>
  </HeadingPairs>
  <TitlesOfParts>
    <vt:vector size="61" baseType="lpstr">
      <vt:lpstr>Arial</vt:lpstr>
      <vt:lpstr>Monaco</vt:lpstr>
      <vt:lpstr>NASAjpl-WhiteTheme-16x9-vA6</vt:lpstr>
      <vt:lpstr>NASAjpl-BlackTheme-16x9-vA6</vt:lpstr>
      <vt:lpstr>PowerPoint Presentation</vt:lpstr>
      <vt:lpstr>Cloud Processing of PDS Archival Products</vt:lpstr>
      <vt:lpstr>Introduction</vt:lpstr>
      <vt:lpstr>Introduction</vt:lpstr>
      <vt:lpstr>Introduction</vt:lpstr>
      <vt:lpstr>Introduction</vt:lpstr>
      <vt:lpstr>Introduction</vt:lpstr>
      <vt:lpstr>Introduction</vt:lpstr>
      <vt:lpstr>Introduction</vt:lpstr>
      <vt:lpstr>Introduction</vt:lpstr>
      <vt:lpstr>Introduction</vt:lpstr>
      <vt:lpstr>Cloud Processing of PDS Archival Products</vt:lpstr>
      <vt:lpstr>Architecture</vt:lpstr>
      <vt:lpstr>Architecture</vt:lpstr>
      <vt:lpstr>Architecture</vt:lpstr>
      <vt:lpstr>Architecture</vt:lpstr>
      <vt:lpstr>Architecture</vt:lpstr>
      <vt:lpstr>Architecture</vt:lpstr>
      <vt:lpstr>Architecture</vt:lpstr>
      <vt:lpstr>Architecture</vt:lpstr>
      <vt:lpstr>Architecture</vt:lpstr>
      <vt:lpstr>Architecture</vt:lpstr>
      <vt:lpstr>Architecture</vt:lpstr>
      <vt:lpstr>Architecture</vt:lpstr>
      <vt:lpstr>Architecture</vt:lpstr>
      <vt:lpstr>Architecture</vt:lpstr>
      <vt:lpstr>Cloud Processing of PDS Archival Products</vt:lpstr>
      <vt:lpstr>Deployment</vt:lpstr>
      <vt:lpstr>Deployment</vt:lpstr>
      <vt:lpstr>Deployment</vt:lpstr>
      <vt:lpstr>Deployment</vt:lpstr>
      <vt:lpstr>Deployment</vt:lpstr>
      <vt:lpstr>Deployment</vt:lpstr>
      <vt:lpstr>Deployment</vt:lpstr>
      <vt:lpstr>Deployment</vt:lpstr>
      <vt:lpstr>Deployment</vt:lpstr>
      <vt:lpstr>Deployment</vt:lpstr>
      <vt:lpstr>Deployment</vt:lpstr>
      <vt:lpstr>Deployment</vt:lpstr>
      <vt:lpstr>Deployment</vt:lpstr>
      <vt:lpstr>Cloud Processing of PDS Archival Products</vt:lpstr>
      <vt:lpstr>Conclusions</vt:lpstr>
      <vt:lpstr>Cloud Processing of PDS Archival Products</vt:lpstr>
      <vt:lpstr>Future Work</vt:lpstr>
      <vt:lpstr>Cloud Processing of PDS Archival Products</vt:lpstr>
      <vt:lpstr>References</vt:lpstr>
      <vt:lpstr>PowerPoint Presentation</vt:lpstr>
      <vt:lpstr>PowerPoint Presentation</vt:lpstr>
      <vt:lpstr>PowerPoint Presentation</vt:lpstr>
      <vt:lpstr>PowerPoint Presentation</vt:lpstr>
      <vt:lpstr>PowerPoint Presentation</vt:lpstr>
      <vt:lpstr>Architecture</vt:lpstr>
      <vt:lpstr>Architecture</vt:lpstr>
      <vt:lpstr>Architecture</vt:lpstr>
      <vt:lpstr>Architecture</vt:lpstr>
      <vt:lpstr>Architecture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Grimes, Kevin M (US 398F)</cp:lastModifiedBy>
  <cp:revision>361</cp:revision>
  <dcterms:created xsi:type="dcterms:W3CDTF">2016-09-08T21:41:17Z</dcterms:created>
  <dcterms:modified xsi:type="dcterms:W3CDTF">2021-06-22T02:18:06Z</dcterms:modified>
</cp:coreProperties>
</file>